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58" r:id="rId2"/>
    <p:sldId id="259" r:id="rId3"/>
    <p:sldId id="260" r:id="rId4"/>
    <p:sldId id="265" r:id="rId5"/>
    <p:sldId id="266" r:id="rId6"/>
    <p:sldId id="267" r:id="rId7"/>
    <p:sldId id="268" r:id="rId8"/>
    <p:sldId id="269" r:id="rId9"/>
    <p:sldId id="270" r:id="rId10"/>
    <p:sldId id="261" r:id="rId11"/>
    <p:sldId id="262" r:id="rId12"/>
    <p:sldId id="263" r:id="rId13"/>
    <p:sldId id="271" r:id="rId14"/>
    <p:sldId id="273" r:id="rId15"/>
    <p:sldId id="272" r:id="rId16"/>
    <p:sldId id="276" r:id="rId17"/>
    <p:sldId id="277" r:id="rId18"/>
    <p:sldId id="264" r:id="rId19"/>
    <p:sldId id="274" r:id="rId20"/>
    <p:sldId id="275" r:id="rId21"/>
    <p:sldId id="278" r:id="rId22"/>
    <p:sldId id="279" r:id="rId23"/>
    <p:sldId id="280" r:id="rId24"/>
  </p:sldIdLst>
  <p:sldSz cx="12192000" cy="6858000"/>
  <p:notesSz cx="6858000" cy="9144000"/>
  <p:embeddedFontLst>
    <p:embeddedFont>
      <p:font typeface="KCC박경리체" panose="02020503020101020101" pitchFamily="18" charset="-127"/>
      <p:regular r:id="rId26"/>
    </p:embeddedFont>
    <p:embeddedFont>
      <p:font typeface="SB 어그로 Medium" panose="02020603020101020101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SB 어그로 Bold" panose="02020603020101020101" pitchFamily="18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A595"/>
    <a:srgbClr val="FDF1BB"/>
    <a:srgbClr val="CDE2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>
        <p:scale>
          <a:sx n="75" d="100"/>
          <a:sy n="75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ED211-4C73-4882-BEEB-6BC19306776F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E9D14-677E-44F8-9F5E-AAB606772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08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428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657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969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203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66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487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599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654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27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47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67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408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463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667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946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338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99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773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172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507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680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294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14906-2AE7-4F6A-8B3D-C5819DA828C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588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8B8F-AA05-4786-B842-289F3A07A91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1D70-4826-413A-93D5-5D9B5E946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04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8B8F-AA05-4786-B842-289F3A07A91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1D70-4826-413A-93D5-5D9B5E946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41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8B8F-AA05-4786-B842-289F3A07A91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1D70-4826-413A-93D5-5D9B5E946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862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8B8F-AA05-4786-B842-289F3A07A91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1D70-4826-413A-93D5-5D9B5E946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687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8B8F-AA05-4786-B842-289F3A07A91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1D70-4826-413A-93D5-5D9B5E946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610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8B8F-AA05-4786-B842-289F3A07A91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1D70-4826-413A-93D5-5D9B5E946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12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8B8F-AA05-4786-B842-289F3A07A91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1D70-4826-413A-93D5-5D9B5E946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443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8B8F-AA05-4786-B842-289F3A07A91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1D70-4826-413A-93D5-5D9B5E946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88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8B8F-AA05-4786-B842-289F3A07A91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1D70-4826-413A-93D5-5D9B5E946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200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8B8F-AA05-4786-B842-289F3A07A91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1D70-4826-413A-93D5-5D9B5E946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965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8B8F-AA05-4786-B842-289F3A07A91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1D70-4826-413A-93D5-5D9B5E946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05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18B8F-AA05-4786-B842-289F3A07A91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61D70-4826-413A-93D5-5D9B5E946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34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9600"/>
          </a:xfrm>
          <a:prstGeom prst="rect">
            <a:avLst/>
          </a:prstGeom>
          <a:gradFill flip="none" rotWithShape="1">
            <a:gsLst>
              <a:gs pos="0">
                <a:srgbClr val="BE0AA9"/>
              </a:gs>
              <a:gs pos="55000">
                <a:schemeClr val="accent5">
                  <a:lumMod val="97000"/>
                  <a:lumOff val="3000"/>
                </a:schemeClr>
              </a:gs>
              <a:gs pos="100000">
                <a:srgbClr val="C00000"/>
              </a:gs>
            </a:gsLst>
            <a:lin ang="16200000" scaled="1"/>
            <a:tileRect/>
          </a:gradFill>
        </p:spPr>
      </p:pic>
      <p:sp>
        <p:nvSpPr>
          <p:cNvPr id="17" name="Google Shape;341;p58"/>
          <p:cNvSpPr txBox="1">
            <a:spLocks noGrp="1"/>
          </p:cNvSpPr>
          <p:nvPr>
            <p:ph type="ctrTitle"/>
          </p:nvPr>
        </p:nvSpPr>
        <p:spPr>
          <a:xfrm>
            <a:off x="2572934" y="2949027"/>
            <a:ext cx="7046129" cy="1061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b="1" dirty="0" smtClean="0">
                <a:solidFill>
                  <a:srgbClr val="EAA59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How</a:t>
            </a:r>
            <a:r>
              <a:rPr lang="en" sz="10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" sz="10000" b="1" dirty="0" smtClean="0">
                <a:solidFill>
                  <a:srgbClr val="FDF1B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Do</a:t>
            </a:r>
            <a:r>
              <a:rPr lang="en" sz="10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" sz="10000" b="1" dirty="0" smtClean="0">
                <a:solidFill>
                  <a:srgbClr val="B7BED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I</a:t>
            </a:r>
            <a:r>
              <a:rPr lang="en" sz="10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" sz="10000" b="1" dirty="0" smtClean="0">
                <a:solidFill>
                  <a:srgbClr val="CDE2E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Look</a:t>
            </a:r>
            <a:endParaRPr sz="10000" b="1" dirty="0">
              <a:solidFill>
                <a:srgbClr val="CDE2EB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CC박경리체" panose="02020503020101020101" pitchFamily="18" charset="-127"/>
              <a:ea typeface="KCC박경리체" panose="02020503020101020101" pitchFamily="18" charset="-127"/>
            </a:endParaRPr>
          </a:p>
        </p:txBody>
      </p:sp>
      <p:sp>
        <p:nvSpPr>
          <p:cNvPr id="63" name="Google Shape;341;p58"/>
          <p:cNvSpPr txBox="1">
            <a:spLocks/>
          </p:cNvSpPr>
          <p:nvPr/>
        </p:nvSpPr>
        <p:spPr>
          <a:xfrm>
            <a:off x="10943827" y="6337604"/>
            <a:ext cx="1008649" cy="302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B304</a:t>
            </a:r>
            <a:endParaRPr lang="en-US" sz="20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0" name="Google Shape;341;p58"/>
          <p:cNvSpPr txBox="1">
            <a:spLocks/>
          </p:cNvSpPr>
          <p:nvPr/>
        </p:nvSpPr>
        <p:spPr>
          <a:xfrm>
            <a:off x="3805798" y="2090950"/>
            <a:ext cx="4580402" cy="834928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50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My colorful fashion</a:t>
            </a:r>
            <a:endParaRPr lang="en-US" sz="50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CC박경리체" panose="02020503020101020101" pitchFamily="18" charset="-127"/>
              <a:ea typeface="KCC박경리체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7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9600"/>
          </a:xfrm>
          <a:prstGeom prst="rect">
            <a:avLst/>
          </a:prstGeom>
          <a:gradFill flip="none" rotWithShape="1">
            <a:gsLst>
              <a:gs pos="0">
                <a:srgbClr val="BE0AA9"/>
              </a:gs>
              <a:gs pos="55000">
                <a:schemeClr val="accent5">
                  <a:lumMod val="97000"/>
                  <a:lumOff val="3000"/>
                </a:schemeClr>
              </a:gs>
              <a:gs pos="100000">
                <a:srgbClr val="C00000"/>
              </a:gs>
            </a:gsLst>
            <a:lin ang="16200000" scaled="1"/>
            <a:tileRect/>
          </a:gradFill>
        </p:spPr>
      </p:pic>
      <p:sp>
        <p:nvSpPr>
          <p:cNvPr id="27" name="모서리가 둥근 직사각형 26"/>
          <p:cNvSpPr/>
          <p:nvPr/>
        </p:nvSpPr>
        <p:spPr>
          <a:xfrm>
            <a:off x="2908035" y="2946185"/>
            <a:ext cx="6195203" cy="1032627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103642" y="3026426"/>
            <a:ext cx="872143" cy="8721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Google Shape;341;p58"/>
          <p:cNvSpPr txBox="1">
            <a:spLocks/>
          </p:cNvSpPr>
          <p:nvPr/>
        </p:nvSpPr>
        <p:spPr>
          <a:xfrm>
            <a:off x="3067564" y="3125754"/>
            <a:ext cx="944298" cy="6384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4000" dirty="0" smtClean="0">
                <a:solidFill>
                  <a:srgbClr val="EAA59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02</a:t>
            </a:r>
            <a:endParaRPr lang="en-US" sz="4000" dirty="0">
              <a:solidFill>
                <a:srgbClr val="EAA59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0" name="Google Shape;341;p58"/>
          <p:cNvSpPr txBox="1">
            <a:spLocks/>
          </p:cNvSpPr>
          <p:nvPr/>
        </p:nvSpPr>
        <p:spPr>
          <a:xfrm>
            <a:off x="5337442" y="3143057"/>
            <a:ext cx="1517115" cy="6734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4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UCC</a:t>
            </a:r>
            <a:endParaRPr lang="en-US" sz="4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16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9600"/>
          </a:xfrm>
          <a:prstGeom prst="rect">
            <a:avLst/>
          </a:prstGeom>
          <a:gradFill flip="none" rotWithShape="1">
            <a:gsLst>
              <a:gs pos="0">
                <a:srgbClr val="BE0AA9"/>
              </a:gs>
              <a:gs pos="55000">
                <a:schemeClr val="accent5">
                  <a:lumMod val="97000"/>
                  <a:lumOff val="3000"/>
                </a:schemeClr>
              </a:gs>
              <a:gs pos="100000">
                <a:srgbClr val="C00000"/>
              </a:gs>
            </a:gsLst>
            <a:lin ang="16200000" scaled="1"/>
            <a:tileRect/>
          </a:gradFill>
        </p:spPr>
      </p:pic>
      <p:sp>
        <p:nvSpPr>
          <p:cNvPr id="27" name="모서리가 둥근 직사각형 26"/>
          <p:cNvSpPr/>
          <p:nvPr/>
        </p:nvSpPr>
        <p:spPr>
          <a:xfrm>
            <a:off x="2908035" y="2946185"/>
            <a:ext cx="6195203" cy="1032627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103642" y="3026426"/>
            <a:ext cx="872143" cy="8721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Google Shape;341;p58"/>
          <p:cNvSpPr txBox="1">
            <a:spLocks/>
          </p:cNvSpPr>
          <p:nvPr/>
        </p:nvSpPr>
        <p:spPr>
          <a:xfrm>
            <a:off x="3071338" y="3123374"/>
            <a:ext cx="936749" cy="6384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4000" dirty="0" smtClean="0">
                <a:solidFill>
                  <a:srgbClr val="EAA59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03</a:t>
            </a:r>
            <a:endParaRPr lang="en-US" sz="4000" dirty="0">
              <a:solidFill>
                <a:srgbClr val="EAA59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0" name="Google Shape;341;p58"/>
          <p:cNvSpPr txBox="1">
            <a:spLocks/>
          </p:cNvSpPr>
          <p:nvPr/>
        </p:nvSpPr>
        <p:spPr>
          <a:xfrm>
            <a:off x="4454999" y="3143057"/>
            <a:ext cx="3282001" cy="6734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4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프로젝트 시연</a:t>
            </a:r>
            <a:endParaRPr lang="en-US" sz="4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36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9600"/>
          </a:xfrm>
          <a:prstGeom prst="rect">
            <a:avLst/>
          </a:prstGeom>
          <a:gradFill flip="none" rotWithShape="1">
            <a:gsLst>
              <a:gs pos="0">
                <a:srgbClr val="BE0AA9"/>
              </a:gs>
              <a:gs pos="55000">
                <a:schemeClr val="accent5">
                  <a:lumMod val="97000"/>
                  <a:lumOff val="3000"/>
                </a:schemeClr>
              </a:gs>
              <a:gs pos="100000">
                <a:srgbClr val="C00000"/>
              </a:gs>
            </a:gsLst>
            <a:lin ang="16200000" scaled="1"/>
            <a:tileRect/>
          </a:gradFill>
        </p:spPr>
      </p:pic>
      <p:sp>
        <p:nvSpPr>
          <p:cNvPr id="27" name="모서리가 둥근 직사각형 26"/>
          <p:cNvSpPr/>
          <p:nvPr/>
        </p:nvSpPr>
        <p:spPr>
          <a:xfrm>
            <a:off x="2908035" y="2946185"/>
            <a:ext cx="6195203" cy="1032627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103642" y="3026426"/>
            <a:ext cx="872143" cy="8721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Google Shape;341;p58"/>
          <p:cNvSpPr txBox="1">
            <a:spLocks/>
          </p:cNvSpPr>
          <p:nvPr/>
        </p:nvSpPr>
        <p:spPr>
          <a:xfrm>
            <a:off x="3071338" y="3125754"/>
            <a:ext cx="936749" cy="6384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4000" dirty="0" smtClean="0">
                <a:solidFill>
                  <a:srgbClr val="EAA59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04</a:t>
            </a:r>
            <a:endParaRPr lang="en-US" sz="4000" dirty="0">
              <a:solidFill>
                <a:srgbClr val="EAA59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0" name="Google Shape;341;p58"/>
          <p:cNvSpPr txBox="1">
            <a:spLocks/>
          </p:cNvSpPr>
          <p:nvPr/>
        </p:nvSpPr>
        <p:spPr>
          <a:xfrm>
            <a:off x="4936906" y="3143057"/>
            <a:ext cx="2318187" cy="6734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400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기술 소개</a:t>
            </a:r>
            <a:endParaRPr lang="en-US" sz="4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21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1336298" y="5860279"/>
            <a:ext cx="5743026" cy="637453"/>
          </a:xfrm>
          <a:prstGeom prst="roundRect">
            <a:avLst/>
          </a:prstGeom>
          <a:solidFill>
            <a:srgbClr val="FDF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968191" y="2968190"/>
            <a:ext cx="6858002" cy="921621"/>
          </a:xfrm>
          <a:prstGeom prst="rect">
            <a:avLst/>
          </a:prstGeom>
        </p:spPr>
      </p:pic>
      <p:sp>
        <p:nvSpPr>
          <p:cNvPr id="20" name="Google Shape;341;p58"/>
          <p:cNvSpPr txBox="1">
            <a:spLocks/>
          </p:cNvSpPr>
          <p:nvPr/>
        </p:nvSpPr>
        <p:spPr>
          <a:xfrm>
            <a:off x="1107700" y="1032079"/>
            <a:ext cx="5430805" cy="36308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1800" dirty="0" err="1" smtClean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피드</a:t>
            </a: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좋아요</a:t>
            </a:r>
            <a:r>
              <a:rPr lang="en-US" altLang="ko-KR" sz="1800" dirty="0" smtClean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스트리밍 점수 주기 기반 칭호 제공 </a:t>
            </a:r>
            <a:r>
              <a:rPr lang="ko-KR" altLang="en-US" sz="1800" dirty="0" err="1" smtClean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로직</a:t>
            </a:r>
            <a:endParaRPr lang="ko-KR" altLang="en-US" sz="1800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5" name="Google Shape;341;p58"/>
          <p:cNvSpPr txBox="1">
            <a:spLocks/>
          </p:cNvSpPr>
          <p:nvPr/>
        </p:nvSpPr>
        <p:spPr>
          <a:xfrm>
            <a:off x="1348629" y="5993526"/>
            <a:ext cx="5718363" cy="3709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스케줄러를 통해 매 </a:t>
            </a:r>
            <a:r>
              <a:rPr lang="en-US" altLang="ko-KR" sz="18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00</a:t>
            </a: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시 </a:t>
            </a:r>
            <a:r>
              <a:rPr lang="en-US" altLang="ko-KR" sz="18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score </a:t>
            </a: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상위 </a:t>
            </a:r>
            <a:r>
              <a:rPr lang="en-US" altLang="ko-KR" sz="18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10% </a:t>
            </a:r>
            <a:r>
              <a:rPr lang="ko-KR" altLang="en-US" sz="1800" dirty="0" err="1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뱃지</a:t>
            </a: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부여</a:t>
            </a:r>
            <a:endParaRPr lang="ko-KR" altLang="en-US" sz="1800" dirty="0">
              <a:solidFill>
                <a:schemeClr val="bg2">
                  <a:lumMod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109" y="1934433"/>
            <a:ext cx="5761495" cy="25366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514" y="1840160"/>
            <a:ext cx="3532291" cy="3003768"/>
          </a:xfrm>
          <a:prstGeom prst="rect">
            <a:avLst/>
          </a:prstGeom>
        </p:spPr>
      </p:pic>
      <p:sp>
        <p:nvSpPr>
          <p:cNvPr id="11" name="Google Shape;341;p58"/>
          <p:cNvSpPr txBox="1">
            <a:spLocks/>
          </p:cNvSpPr>
          <p:nvPr/>
        </p:nvSpPr>
        <p:spPr>
          <a:xfrm rot="16200000">
            <a:off x="-1488205" y="4633163"/>
            <a:ext cx="3715638" cy="5409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4000" b="1" dirty="0" smtClean="0">
                <a:solidFill>
                  <a:srgbClr val="EAA59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How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FDF1B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Do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B7BED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I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CDE2E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Look</a:t>
            </a:r>
            <a:endParaRPr lang="en-US" sz="4000" b="1" dirty="0">
              <a:solidFill>
                <a:srgbClr val="CDE2EB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CC박경리체" panose="02020503020101020101" pitchFamily="18" charset="-127"/>
              <a:ea typeface="KCC박경리체" panose="02020503020101020101" pitchFamily="18" charset="-127"/>
            </a:endParaRPr>
          </a:p>
        </p:txBody>
      </p:sp>
      <p:sp>
        <p:nvSpPr>
          <p:cNvPr id="13" name="Google Shape;341;p58"/>
          <p:cNvSpPr txBox="1">
            <a:spLocks/>
          </p:cNvSpPr>
          <p:nvPr/>
        </p:nvSpPr>
        <p:spPr>
          <a:xfrm rot="16200000">
            <a:off x="-416185" y="1076640"/>
            <a:ext cx="1753989" cy="320198"/>
          </a:xfrm>
          <a:prstGeom prst="rect">
            <a:avLst/>
          </a:prstGeom>
          <a:noFill/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04. 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기술 소개</a:t>
            </a:r>
            <a:endParaRPr 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07700" y="323841"/>
            <a:ext cx="2835506" cy="472781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Google Shape;341;p58"/>
          <p:cNvSpPr txBox="1">
            <a:spLocks/>
          </p:cNvSpPr>
          <p:nvPr/>
        </p:nvSpPr>
        <p:spPr>
          <a:xfrm>
            <a:off x="2036514" y="255443"/>
            <a:ext cx="977878" cy="5411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칭호</a:t>
            </a:r>
            <a:endParaRPr lang="ko-KR" altLang="en-US" sz="32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6" name="액자 5"/>
          <p:cNvSpPr/>
          <p:nvPr/>
        </p:nvSpPr>
        <p:spPr>
          <a:xfrm>
            <a:off x="1222332" y="1630618"/>
            <a:ext cx="6239584" cy="3136231"/>
          </a:xfrm>
          <a:prstGeom prst="frame">
            <a:avLst>
              <a:gd name="adj1" fmla="val 2270"/>
            </a:avLst>
          </a:prstGeom>
          <a:solidFill>
            <a:srgbClr val="EAA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/>
          <p:cNvSpPr/>
          <p:nvPr/>
        </p:nvSpPr>
        <p:spPr>
          <a:xfrm>
            <a:off x="7532774" y="1630618"/>
            <a:ext cx="4493772" cy="3136231"/>
          </a:xfrm>
          <a:prstGeom prst="frame">
            <a:avLst>
              <a:gd name="adj1" fmla="val 2270"/>
            </a:avLst>
          </a:prstGeom>
          <a:solidFill>
            <a:srgbClr val="EAA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2" name="Picture 4" descr="https://o.remove.bg/downloads/590fa4e3-96eb-4189-a1bc-44ddf5e35dc2/image-removebg-previe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274" y="-146"/>
            <a:ext cx="796559" cy="79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61" y="5070664"/>
            <a:ext cx="979856" cy="7003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17" y="5095881"/>
            <a:ext cx="1016119" cy="7003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063" y="5095880"/>
            <a:ext cx="997729" cy="7003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84" y="5099571"/>
            <a:ext cx="773619" cy="69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8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968191" y="2968190"/>
            <a:ext cx="6858002" cy="9216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252" y="1292984"/>
            <a:ext cx="9679348" cy="4710731"/>
          </a:xfrm>
          <a:prstGeom prst="rect">
            <a:avLst/>
          </a:prstGeom>
        </p:spPr>
      </p:pic>
      <p:sp>
        <p:nvSpPr>
          <p:cNvPr id="11" name="Google Shape;341;p58"/>
          <p:cNvSpPr txBox="1">
            <a:spLocks/>
          </p:cNvSpPr>
          <p:nvPr/>
        </p:nvSpPr>
        <p:spPr>
          <a:xfrm rot="16200000">
            <a:off x="-1488205" y="4633163"/>
            <a:ext cx="3715638" cy="5409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4000" b="1" dirty="0" smtClean="0">
                <a:solidFill>
                  <a:srgbClr val="EAA59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How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FDF1B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Do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B7BED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I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CDE2E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Look</a:t>
            </a:r>
            <a:endParaRPr lang="en-US" sz="4000" b="1" dirty="0">
              <a:solidFill>
                <a:srgbClr val="CDE2EB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CC박경리체" panose="02020503020101020101" pitchFamily="18" charset="-127"/>
              <a:ea typeface="KCC박경리체" panose="02020503020101020101" pitchFamily="18" charset="-127"/>
            </a:endParaRPr>
          </a:p>
        </p:txBody>
      </p:sp>
      <p:sp>
        <p:nvSpPr>
          <p:cNvPr id="13" name="Google Shape;341;p58"/>
          <p:cNvSpPr txBox="1">
            <a:spLocks/>
          </p:cNvSpPr>
          <p:nvPr/>
        </p:nvSpPr>
        <p:spPr>
          <a:xfrm rot="16200000">
            <a:off x="-416185" y="1076640"/>
            <a:ext cx="1753989" cy="320198"/>
          </a:xfrm>
          <a:prstGeom prst="rect">
            <a:avLst/>
          </a:prstGeom>
          <a:noFill/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04. 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기술 소개</a:t>
            </a:r>
            <a:endParaRPr 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107700" y="323841"/>
            <a:ext cx="2835506" cy="472781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Google Shape;341;p58"/>
          <p:cNvSpPr txBox="1">
            <a:spLocks/>
          </p:cNvSpPr>
          <p:nvPr/>
        </p:nvSpPr>
        <p:spPr>
          <a:xfrm>
            <a:off x="2036513" y="255443"/>
            <a:ext cx="1007969" cy="5411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채팅</a:t>
            </a:r>
            <a:endParaRPr lang="ko-KR" altLang="en-US" sz="32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16" name="Picture 4" descr="https://o.remove.bg/downloads/590fa4e3-96eb-4189-a1bc-44ddf5e35dc2/image-removebg-previe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274" y="-146"/>
            <a:ext cx="796559" cy="79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액자 16"/>
          <p:cNvSpPr/>
          <p:nvPr/>
        </p:nvSpPr>
        <p:spPr>
          <a:xfrm>
            <a:off x="1208040" y="970218"/>
            <a:ext cx="10638520" cy="5278182"/>
          </a:xfrm>
          <a:prstGeom prst="frame">
            <a:avLst>
              <a:gd name="adj1" fmla="val 2270"/>
            </a:avLst>
          </a:prstGeom>
          <a:solidFill>
            <a:srgbClr val="EAA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83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339" y="1270001"/>
            <a:ext cx="8106086" cy="472958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968191" y="2968190"/>
            <a:ext cx="6858002" cy="921621"/>
          </a:xfrm>
          <a:prstGeom prst="rect">
            <a:avLst/>
          </a:prstGeom>
        </p:spPr>
      </p:pic>
      <p:sp>
        <p:nvSpPr>
          <p:cNvPr id="25" name="Google Shape;341;p58"/>
          <p:cNvSpPr txBox="1">
            <a:spLocks/>
          </p:cNvSpPr>
          <p:nvPr/>
        </p:nvSpPr>
        <p:spPr>
          <a:xfrm>
            <a:off x="4327833" y="323841"/>
            <a:ext cx="4856242" cy="3685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sz="18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MQ</a:t>
            </a: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명령 </a:t>
            </a: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처리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</a:t>
            </a:r>
            <a:r>
              <a:rPr lang="en-US" altLang="ko-KR" sz="18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(</a:t>
            </a: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스케줄러 </a:t>
            </a:r>
            <a:r>
              <a:rPr lang="en-US" altLang="ko-KR" sz="1800" dirty="0" err="1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Dequeue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</a:t>
            </a: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호출</a:t>
            </a:r>
            <a:r>
              <a:rPr lang="en-US" altLang="ko-KR" sz="18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)</a:t>
            </a:r>
            <a:endParaRPr lang="ko-KR" altLang="en-US" sz="1800" dirty="0">
              <a:solidFill>
                <a:schemeClr val="bg2">
                  <a:lumMod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pPr>
              <a:spcBef>
                <a:spcPts val="0"/>
              </a:spcBef>
            </a:pPr>
            <a:endParaRPr lang="ko-KR" altLang="en-US" sz="1800" dirty="0">
              <a:solidFill>
                <a:schemeClr val="bg2">
                  <a:lumMod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1" name="Google Shape;341;p58"/>
          <p:cNvSpPr txBox="1">
            <a:spLocks/>
          </p:cNvSpPr>
          <p:nvPr/>
        </p:nvSpPr>
        <p:spPr>
          <a:xfrm rot="16200000">
            <a:off x="-1488205" y="4633163"/>
            <a:ext cx="3715638" cy="5409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4000" b="1" dirty="0" smtClean="0">
                <a:solidFill>
                  <a:srgbClr val="EAA59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How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FDF1B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Do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B7BED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I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CDE2E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Look</a:t>
            </a:r>
            <a:endParaRPr lang="en-US" sz="4000" b="1" dirty="0">
              <a:solidFill>
                <a:srgbClr val="CDE2EB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CC박경리체" panose="02020503020101020101" pitchFamily="18" charset="-127"/>
              <a:ea typeface="KCC박경리체" panose="02020503020101020101" pitchFamily="18" charset="-127"/>
            </a:endParaRPr>
          </a:p>
        </p:txBody>
      </p:sp>
      <p:sp>
        <p:nvSpPr>
          <p:cNvPr id="13" name="Google Shape;341;p58"/>
          <p:cNvSpPr txBox="1">
            <a:spLocks/>
          </p:cNvSpPr>
          <p:nvPr/>
        </p:nvSpPr>
        <p:spPr>
          <a:xfrm rot="16200000">
            <a:off x="-416185" y="1076640"/>
            <a:ext cx="1753989" cy="320198"/>
          </a:xfrm>
          <a:prstGeom prst="rect">
            <a:avLst/>
          </a:prstGeom>
          <a:noFill/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04. 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기술 소개</a:t>
            </a:r>
            <a:endParaRPr 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107700" y="323841"/>
            <a:ext cx="2835506" cy="472781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Google Shape;341;p58"/>
          <p:cNvSpPr txBox="1">
            <a:spLocks/>
          </p:cNvSpPr>
          <p:nvPr/>
        </p:nvSpPr>
        <p:spPr>
          <a:xfrm>
            <a:off x="2036513" y="255443"/>
            <a:ext cx="1007969" cy="5411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채팅</a:t>
            </a:r>
            <a:endParaRPr lang="ko-KR" altLang="en-US" sz="32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16" name="Picture 4" descr="https://o.remove.bg/downloads/590fa4e3-96eb-4189-a1bc-44ddf5e35dc2/image-removebg-previe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274" y="-146"/>
            <a:ext cx="796559" cy="79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액자 16"/>
          <p:cNvSpPr/>
          <p:nvPr/>
        </p:nvSpPr>
        <p:spPr>
          <a:xfrm>
            <a:off x="1208040" y="970218"/>
            <a:ext cx="10658839" cy="5430582"/>
          </a:xfrm>
          <a:prstGeom prst="frame">
            <a:avLst>
              <a:gd name="adj1" fmla="val 2270"/>
            </a:avLst>
          </a:prstGeom>
          <a:solidFill>
            <a:srgbClr val="EAA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77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968191" y="2968190"/>
            <a:ext cx="6858002" cy="921621"/>
          </a:xfrm>
          <a:prstGeom prst="rect">
            <a:avLst/>
          </a:prstGeom>
        </p:spPr>
      </p:pic>
      <p:sp>
        <p:nvSpPr>
          <p:cNvPr id="11" name="Google Shape;341;p58"/>
          <p:cNvSpPr txBox="1">
            <a:spLocks/>
          </p:cNvSpPr>
          <p:nvPr/>
        </p:nvSpPr>
        <p:spPr>
          <a:xfrm rot="16200000">
            <a:off x="-1488205" y="4633163"/>
            <a:ext cx="3715638" cy="5409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4000" b="1" dirty="0" smtClean="0">
                <a:solidFill>
                  <a:srgbClr val="EAA59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How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FDF1B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Do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B7BED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I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CDE2E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Look</a:t>
            </a:r>
            <a:endParaRPr lang="en-US" sz="4000" b="1" dirty="0">
              <a:solidFill>
                <a:srgbClr val="CDE2EB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CC박경리체" panose="02020503020101020101" pitchFamily="18" charset="-127"/>
              <a:ea typeface="KCC박경리체" panose="02020503020101020101" pitchFamily="18" charset="-127"/>
            </a:endParaRPr>
          </a:p>
        </p:txBody>
      </p:sp>
      <p:sp>
        <p:nvSpPr>
          <p:cNvPr id="13" name="Google Shape;341;p58"/>
          <p:cNvSpPr txBox="1">
            <a:spLocks/>
          </p:cNvSpPr>
          <p:nvPr/>
        </p:nvSpPr>
        <p:spPr>
          <a:xfrm rot="16200000">
            <a:off x="-416185" y="1076640"/>
            <a:ext cx="1753989" cy="320198"/>
          </a:xfrm>
          <a:prstGeom prst="rect">
            <a:avLst/>
          </a:prstGeom>
          <a:noFill/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04. 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기술 소개</a:t>
            </a:r>
            <a:endParaRPr 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107700" y="323841"/>
            <a:ext cx="2835506" cy="472781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Google Shape;341;p58"/>
          <p:cNvSpPr txBox="1">
            <a:spLocks/>
          </p:cNvSpPr>
          <p:nvPr/>
        </p:nvSpPr>
        <p:spPr>
          <a:xfrm>
            <a:off x="1614378" y="269327"/>
            <a:ext cx="1822150" cy="5411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아키텍처</a:t>
            </a:r>
            <a:endParaRPr lang="ko-KR" altLang="en-US" sz="32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52" r="622"/>
          <a:stretch/>
        </p:blipFill>
        <p:spPr>
          <a:xfrm>
            <a:off x="2220653" y="1236739"/>
            <a:ext cx="7959667" cy="507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9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968191" y="2968190"/>
            <a:ext cx="6858002" cy="921621"/>
          </a:xfrm>
          <a:prstGeom prst="rect">
            <a:avLst/>
          </a:prstGeom>
        </p:spPr>
      </p:pic>
      <p:sp>
        <p:nvSpPr>
          <p:cNvPr id="11" name="Google Shape;341;p58"/>
          <p:cNvSpPr txBox="1">
            <a:spLocks/>
          </p:cNvSpPr>
          <p:nvPr/>
        </p:nvSpPr>
        <p:spPr>
          <a:xfrm rot="16200000">
            <a:off x="-1488205" y="4633163"/>
            <a:ext cx="3715638" cy="5409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4000" b="1" dirty="0" smtClean="0">
                <a:solidFill>
                  <a:srgbClr val="EAA59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How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FDF1B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Do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B7BED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I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CDE2E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Look</a:t>
            </a:r>
            <a:endParaRPr lang="en-US" sz="4000" b="1" dirty="0">
              <a:solidFill>
                <a:srgbClr val="CDE2EB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CC박경리체" panose="02020503020101020101" pitchFamily="18" charset="-127"/>
              <a:ea typeface="KCC박경리체" panose="02020503020101020101" pitchFamily="18" charset="-127"/>
            </a:endParaRPr>
          </a:p>
        </p:txBody>
      </p:sp>
      <p:sp>
        <p:nvSpPr>
          <p:cNvPr id="13" name="Google Shape;341;p58"/>
          <p:cNvSpPr txBox="1">
            <a:spLocks/>
          </p:cNvSpPr>
          <p:nvPr/>
        </p:nvSpPr>
        <p:spPr>
          <a:xfrm rot="16200000">
            <a:off x="-416185" y="1076640"/>
            <a:ext cx="1753989" cy="320198"/>
          </a:xfrm>
          <a:prstGeom prst="rect">
            <a:avLst/>
          </a:prstGeom>
          <a:noFill/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04. 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기술 소개</a:t>
            </a:r>
            <a:endParaRPr 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107700" y="323841"/>
            <a:ext cx="2835506" cy="472781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Google Shape;341;p58"/>
          <p:cNvSpPr txBox="1">
            <a:spLocks/>
          </p:cNvSpPr>
          <p:nvPr/>
        </p:nvSpPr>
        <p:spPr>
          <a:xfrm>
            <a:off x="1903892" y="251965"/>
            <a:ext cx="1243122" cy="5411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ERD</a:t>
            </a:r>
            <a:endParaRPr lang="ko-KR" altLang="en-US" sz="32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258" y="1091208"/>
            <a:ext cx="9368582" cy="54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2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9600"/>
          </a:xfrm>
          <a:prstGeom prst="rect">
            <a:avLst/>
          </a:prstGeom>
          <a:gradFill flip="none" rotWithShape="1">
            <a:gsLst>
              <a:gs pos="0">
                <a:srgbClr val="BE0AA9"/>
              </a:gs>
              <a:gs pos="55000">
                <a:schemeClr val="accent5">
                  <a:lumMod val="97000"/>
                  <a:lumOff val="3000"/>
                </a:schemeClr>
              </a:gs>
              <a:gs pos="100000">
                <a:srgbClr val="C00000"/>
              </a:gs>
            </a:gsLst>
            <a:lin ang="16200000" scaled="1"/>
            <a:tileRect/>
          </a:gradFill>
        </p:spPr>
      </p:pic>
      <p:sp>
        <p:nvSpPr>
          <p:cNvPr id="27" name="모서리가 둥근 직사각형 26"/>
          <p:cNvSpPr/>
          <p:nvPr/>
        </p:nvSpPr>
        <p:spPr>
          <a:xfrm>
            <a:off x="2908035" y="2946185"/>
            <a:ext cx="6195203" cy="1032627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103642" y="3026426"/>
            <a:ext cx="872143" cy="8721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Google Shape;341;p58"/>
          <p:cNvSpPr txBox="1">
            <a:spLocks/>
          </p:cNvSpPr>
          <p:nvPr/>
        </p:nvSpPr>
        <p:spPr>
          <a:xfrm>
            <a:off x="3039036" y="3125754"/>
            <a:ext cx="936749" cy="6384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4000" dirty="0" smtClean="0">
                <a:solidFill>
                  <a:srgbClr val="EAA59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05</a:t>
            </a:r>
            <a:endParaRPr lang="en-US" sz="4000" dirty="0">
              <a:solidFill>
                <a:srgbClr val="EAA59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0" name="Google Shape;341;p58"/>
          <p:cNvSpPr txBox="1">
            <a:spLocks/>
          </p:cNvSpPr>
          <p:nvPr/>
        </p:nvSpPr>
        <p:spPr>
          <a:xfrm>
            <a:off x="5287747" y="3143057"/>
            <a:ext cx="1616506" cy="6734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4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마무리</a:t>
            </a:r>
            <a:endParaRPr lang="en-US" sz="4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968191" y="2968190"/>
            <a:ext cx="6858002" cy="921621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6632984" y="5676108"/>
            <a:ext cx="4213307" cy="656855"/>
          </a:xfrm>
          <a:prstGeom prst="roundRect">
            <a:avLst>
              <a:gd name="adj" fmla="val 50000"/>
            </a:avLst>
          </a:prstGeom>
          <a:solidFill>
            <a:srgbClr val="80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95997" y="5676108"/>
            <a:ext cx="1888345" cy="656855"/>
          </a:xfrm>
          <a:prstGeom prst="roundRect">
            <a:avLst>
              <a:gd name="adj" fmla="val 50000"/>
            </a:avLst>
          </a:prstGeom>
          <a:solidFill>
            <a:srgbClr val="80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41;p58"/>
          <p:cNvSpPr txBox="1">
            <a:spLocks/>
          </p:cNvSpPr>
          <p:nvPr/>
        </p:nvSpPr>
        <p:spPr>
          <a:xfrm>
            <a:off x="6892866" y="5768100"/>
            <a:ext cx="3779792" cy="32166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3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면접 비즈니스 캐주얼</a:t>
            </a:r>
            <a:endParaRPr lang="ko-KR" altLang="en-US" sz="30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35" name="Picture 2" descr="비즈니스캐주얼 린넨수트론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060" y="1485365"/>
            <a:ext cx="3120891" cy="3120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i.pinimg.com/564x/2e/eb/47/2eeb47b22b0e3e41f28fa29056763db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684" y="2556861"/>
            <a:ext cx="2818382" cy="2818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https://i.pinimg.com/564x/f5/23/3c/f5233cf9a350bf19754130c54a3cb41c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296" y="1347927"/>
            <a:ext cx="2640686" cy="3236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https://i.pinimg.com/564x/f5/79/f2/f579f2f5e78be5353d6d1e448b5c592e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0"/>
          <a:stretch/>
        </p:blipFill>
        <p:spPr bwMode="auto">
          <a:xfrm>
            <a:off x="2812710" y="2419423"/>
            <a:ext cx="2914203" cy="281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Google Shape;341;p58"/>
          <p:cNvSpPr txBox="1">
            <a:spLocks/>
          </p:cNvSpPr>
          <p:nvPr/>
        </p:nvSpPr>
        <p:spPr>
          <a:xfrm>
            <a:off x="2750897" y="5752289"/>
            <a:ext cx="1378543" cy="4477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3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소개팅</a:t>
            </a:r>
            <a:endParaRPr lang="ko-KR" altLang="en-US" sz="30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5" name="Google Shape;341;p58"/>
          <p:cNvSpPr txBox="1">
            <a:spLocks/>
          </p:cNvSpPr>
          <p:nvPr/>
        </p:nvSpPr>
        <p:spPr>
          <a:xfrm rot="16200000">
            <a:off x="-1488205" y="4633163"/>
            <a:ext cx="3715638" cy="5409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4000" b="1" dirty="0" smtClean="0">
                <a:solidFill>
                  <a:srgbClr val="EAA59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How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FDF1B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Do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B7BED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I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CDE2E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Look</a:t>
            </a:r>
            <a:endParaRPr lang="en-US" sz="4000" b="1" dirty="0">
              <a:solidFill>
                <a:srgbClr val="CDE2EB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CC박경리체" panose="02020503020101020101" pitchFamily="18" charset="-127"/>
              <a:ea typeface="KCC박경리체" panose="02020503020101020101" pitchFamily="18" charset="-127"/>
            </a:endParaRPr>
          </a:p>
        </p:txBody>
      </p:sp>
      <p:sp>
        <p:nvSpPr>
          <p:cNvPr id="16" name="Google Shape;341;p58"/>
          <p:cNvSpPr txBox="1">
            <a:spLocks/>
          </p:cNvSpPr>
          <p:nvPr/>
        </p:nvSpPr>
        <p:spPr>
          <a:xfrm rot="16200000">
            <a:off x="-250617" y="788478"/>
            <a:ext cx="1422854" cy="339372"/>
          </a:xfrm>
          <a:prstGeom prst="rect">
            <a:avLst/>
          </a:prstGeom>
          <a:noFill/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05. 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마무리</a:t>
            </a:r>
            <a:endParaRPr 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07700" y="323841"/>
            <a:ext cx="2835506" cy="472781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Google Shape;341;p58"/>
          <p:cNvSpPr txBox="1">
            <a:spLocks/>
          </p:cNvSpPr>
          <p:nvPr/>
        </p:nvSpPr>
        <p:spPr>
          <a:xfrm>
            <a:off x="1608433" y="255443"/>
            <a:ext cx="1831737" cy="5411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기대효과</a:t>
            </a:r>
            <a:endParaRPr lang="ko-KR" altLang="en-US" sz="32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18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86706" y="3482552"/>
            <a:ext cx="1365813" cy="175778"/>
          </a:xfrm>
          <a:prstGeom prst="rect">
            <a:avLst/>
          </a:prstGeom>
          <a:solidFill>
            <a:srgbClr val="EAA59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Google Shape;341;p58"/>
          <p:cNvSpPr txBox="1">
            <a:spLocks/>
          </p:cNvSpPr>
          <p:nvPr/>
        </p:nvSpPr>
        <p:spPr>
          <a:xfrm>
            <a:off x="1583307" y="3019731"/>
            <a:ext cx="1172612" cy="66317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목차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280483" y="423686"/>
            <a:ext cx="6195203" cy="1032627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476090" y="503927"/>
            <a:ext cx="872143" cy="8721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Google Shape;341;p58"/>
          <p:cNvSpPr txBox="1">
            <a:spLocks/>
          </p:cNvSpPr>
          <p:nvPr/>
        </p:nvSpPr>
        <p:spPr>
          <a:xfrm>
            <a:off x="3490864" y="593659"/>
            <a:ext cx="785920" cy="6384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4000" dirty="0" smtClean="0">
                <a:solidFill>
                  <a:srgbClr val="EAA59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01</a:t>
            </a:r>
            <a:endParaRPr lang="en-US" sz="4000" dirty="0">
              <a:solidFill>
                <a:srgbClr val="EAA59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Google Shape;341;p58"/>
          <p:cNvSpPr txBox="1">
            <a:spLocks/>
          </p:cNvSpPr>
          <p:nvPr/>
        </p:nvSpPr>
        <p:spPr>
          <a:xfrm>
            <a:off x="4880207" y="603255"/>
            <a:ext cx="3330238" cy="6734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4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프로젝트 </a:t>
            </a:r>
            <a:r>
              <a:rPr lang="ko-KR" altLang="en-US" sz="4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소개</a:t>
            </a:r>
            <a:endParaRPr lang="en-US" sz="4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756975" y="1639782"/>
            <a:ext cx="6195203" cy="1032627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3952582" y="1720023"/>
            <a:ext cx="872143" cy="8721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Google Shape;341;p58"/>
          <p:cNvSpPr txBox="1">
            <a:spLocks/>
          </p:cNvSpPr>
          <p:nvPr/>
        </p:nvSpPr>
        <p:spPr>
          <a:xfrm>
            <a:off x="3919508" y="1802360"/>
            <a:ext cx="954119" cy="6384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4000" dirty="0" smtClean="0">
                <a:solidFill>
                  <a:srgbClr val="EAA59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02</a:t>
            </a:r>
            <a:endParaRPr lang="en-US" sz="4000" dirty="0">
              <a:solidFill>
                <a:srgbClr val="EAA59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5" name="Google Shape;341;p58"/>
          <p:cNvSpPr txBox="1">
            <a:spLocks/>
          </p:cNvSpPr>
          <p:nvPr/>
        </p:nvSpPr>
        <p:spPr>
          <a:xfrm>
            <a:off x="5555698" y="1840438"/>
            <a:ext cx="1644771" cy="6734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4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UCC</a:t>
            </a:r>
            <a:endParaRPr lang="en-US" sz="4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4186187" y="2871711"/>
            <a:ext cx="6195203" cy="1032627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4381794" y="2951952"/>
            <a:ext cx="872143" cy="8721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Google Shape;341;p58"/>
          <p:cNvSpPr txBox="1">
            <a:spLocks/>
          </p:cNvSpPr>
          <p:nvPr/>
        </p:nvSpPr>
        <p:spPr>
          <a:xfrm>
            <a:off x="4348233" y="3034289"/>
            <a:ext cx="924160" cy="6384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4000" dirty="0" smtClean="0">
                <a:solidFill>
                  <a:srgbClr val="EAA59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03</a:t>
            </a:r>
            <a:endParaRPr lang="en-US" sz="4000" dirty="0">
              <a:solidFill>
                <a:srgbClr val="EAA59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9" name="Google Shape;341;p58"/>
          <p:cNvSpPr txBox="1">
            <a:spLocks/>
          </p:cNvSpPr>
          <p:nvPr/>
        </p:nvSpPr>
        <p:spPr>
          <a:xfrm>
            <a:off x="5941759" y="3038143"/>
            <a:ext cx="3226787" cy="6734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4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프로젝트 시연</a:t>
            </a:r>
            <a:endParaRPr lang="en-US" sz="4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711093" y="4123528"/>
            <a:ext cx="6195203" cy="1032627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4906700" y="4203769"/>
            <a:ext cx="872143" cy="8721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Google Shape;341;p58"/>
          <p:cNvSpPr txBox="1">
            <a:spLocks/>
          </p:cNvSpPr>
          <p:nvPr/>
        </p:nvSpPr>
        <p:spPr>
          <a:xfrm>
            <a:off x="4876444" y="4286106"/>
            <a:ext cx="932654" cy="6384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4000" dirty="0" smtClean="0">
                <a:solidFill>
                  <a:srgbClr val="EAA59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04</a:t>
            </a:r>
            <a:endParaRPr lang="en-US" sz="4000" dirty="0">
              <a:solidFill>
                <a:srgbClr val="EAA59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63" name="Google Shape;341;p58"/>
          <p:cNvSpPr txBox="1">
            <a:spLocks/>
          </p:cNvSpPr>
          <p:nvPr/>
        </p:nvSpPr>
        <p:spPr>
          <a:xfrm>
            <a:off x="6475661" y="4291159"/>
            <a:ext cx="2262043" cy="6734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4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기술 소개</a:t>
            </a:r>
            <a:endParaRPr lang="en-US" sz="4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5182488" y="5331431"/>
            <a:ext cx="6195203" cy="1032627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378095" y="5411672"/>
            <a:ext cx="872143" cy="8721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Google Shape;341;p58"/>
          <p:cNvSpPr txBox="1">
            <a:spLocks/>
          </p:cNvSpPr>
          <p:nvPr/>
        </p:nvSpPr>
        <p:spPr>
          <a:xfrm>
            <a:off x="5342771" y="5511000"/>
            <a:ext cx="941319" cy="6384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4000" dirty="0" smtClean="0">
                <a:solidFill>
                  <a:srgbClr val="EAA59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05</a:t>
            </a:r>
            <a:endParaRPr lang="en-US" sz="4000" dirty="0">
              <a:solidFill>
                <a:srgbClr val="EAA59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67" name="Google Shape;341;p58"/>
          <p:cNvSpPr txBox="1">
            <a:spLocks/>
          </p:cNvSpPr>
          <p:nvPr/>
        </p:nvSpPr>
        <p:spPr>
          <a:xfrm>
            <a:off x="6988234" y="5511000"/>
            <a:ext cx="1628603" cy="6734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4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마무리</a:t>
            </a:r>
            <a:endParaRPr lang="en-US" sz="4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20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968191" y="2968190"/>
            <a:ext cx="6858002" cy="921621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7098532" y="983220"/>
            <a:ext cx="4213307" cy="656855"/>
          </a:xfrm>
          <a:prstGeom prst="roundRect">
            <a:avLst>
              <a:gd name="adj" fmla="val 50000"/>
            </a:avLst>
          </a:prstGeom>
          <a:solidFill>
            <a:srgbClr val="80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341;p58"/>
          <p:cNvSpPr txBox="1">
            <a:spLocks/>
          </p:cNvSpPr>
          <p:nvPr/>
        </p:nvSpPr>
        <p:spPr>
          <a:xfrm>
            <a:off x="7685672" y="1069349"/>
            <a:ext cx="3039026" cy="3333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3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코디 추천 서비스</a:t>
            </a:r>
            <a:endParaRPr lang="ko-KR" altLang="en-US" sz="30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098532" y="1965542"/>
            <a:ext cx="4213307" cy="656855"/>
          </a:xfrm>
          <a:prstGeom prst="roundRect">
            <a:avLst>
              <a:gd name="adj" fmla="val 50000"/>
            </a:avLst>
          </a:prstGeom>
          <a:solidFill>
            <a:srgbClr val="80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341;p58"/>
          <p:cNvSpPr txBox="1">
            <a:spLocks/>
          </p:cNvSpPr>
          <p:nvPr/>
        </p:nvSpPr>
        <p:spPr>
          <a:xfrm>
            <a:off x="7164899" y="2041851"/>
            <a:ext cx="4080572" cy="3167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3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분야별 코디 추천서비스</a:t>
            </a:r>
            <a:endParaRPr lang="ko-KR" altLang="en-US" sz="30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098532" y="2861735"/>
            <a:ext cx="4213307" cy="656855"/>
          </a:xfrm>
          <a:prstGeom prst="roundRect">
            <a:avLst>
              <a:gd name="adj" fmla="val 50000"/>
            </a:avLst>
          </a:prstGeom>
          <a:solidFill>
            <a:srgbClr val="80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341;p58"/>
          <p:cNvSpPr txBox="1">
            <a:spLocks/>
          </p:cNvSpPr>
          <p:nvPr/>
        </p:nvSpPr>
        <p:spPr>
          <a:xfrm>
            <a:off x="7772228" y="2947864"/>
            <a:ext cx="2952470" cy="37802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3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분야별 인기 </a:t>
            </a:r>
            <a:r>
              <a:rPr lang="ko-KR" altLang="en-US" sz="3000" dirty="0" err="1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피드</a:t>
            </a:r>
            <a:endParaRPr lang="ko-KR" altLang="en-US" sz="30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205185" y="3918284"/>
            <a:ext cx="158271" cy="158271"/>
          </a:xfrm>
          <a:prstGeom prst="ellipse">
            <a:avLst/>
          </a:prstGeom>
          <a:solidFill>
            <a:srgbClr val="80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9205185" y="4848439"/>
            <a:ext cx="158272" cy="158272"/>
          </a:xfrm>
          <a:prstGeom prst="ellipse">
            <a:avLst/>
          </a:prstGeom>
          <a:solidFill>
            <a:srgbClr val="80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9205185" y="5778593"/>
            <a:ext cx="158272" cy="158272"/>
          </a:xfrm>
          <a:prstGeom prst="ellipse">
            <a:avLst/>
          </a:prstGeom>
          <a:solidFill>
            <a:srgbClr val="80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198" y="1236044"/>
            <a:ext cx="3634849" cy="43859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246" y="2646550"/>
            <a:ext cx="3000743" cy="368326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107700" y="323841"/>
            <a:ext cx="2835506" cy="472781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Google Shape;341;p58"/>
          <p:cNvSpPr txBox="1">
            <a:spLocks/>
          </p:cNvSpPr>
          <p:nvPr/>
        </p:nvSpPr>
        <p:spPr>
          <a:xfrm>
            <a:off x="1608433" y="255443"/>
            <a:ext cx="1831737" cy="5411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기대효과</a:t>
            </a:r>
            <a:endParaRPr lang="ko-KR" altLang="en-US" sz="32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9" name="Google Shape;341;p58"/>
          <p:cNvSpPr txBox="1">
            <a:spLocks/>
          </p:cNvSpPr>
          <p:nvPr/>
        </p:nvSpPr>
        <p:spPr>
          <a:xfrm rot="16200000">
            <a:off x="-250617" y="788478"/>
            <a:ext cx="1422854" cy="339372"/>
          </a:xfrm>
          <a:prstGeom prst="rect">
            <a:avLst/>
          </a:prstGeom>
          <a:noFill/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05. 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마무리</a:t>
            </a:r>
            <a:endParaRPr 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0" name="Google Shape;341;p58"/>
          <p:cNvSpPr txBox="1">
            <a:spLocks/>
          </p:cNvSpPr>
          <p:nvPr/>
        </p:nvSpPr>
        <p:spPr>
          <a:xfrm rot="16200000">
            <a:off x="-1488205" y="4633163"/>
            <a:ext cx="3715638" cy="5409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4000" b="1" dirty="0" smtClean="0">
                <a:solidFill>
                  <a:srgbClr val="EAA59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How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FDF1B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Do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B7BED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I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CDE2E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Look</a:t>
            </a:r>
            <a:endParaRPr lang="en-US" sz="4000" b="1" dirty="0">
              <a:solidFill>
                <a:srgbClr val="CDE2EB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CC박경리체" panose="02020503020101020101" pitchFamily="18" charset="-127"/>
              <a:ea typeface="KCC박경리체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231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1095818" y="1249680"/>
            <a:ext cx="3378646" cy="3444240"/>
          </a:xfrm>
          <a:prstGeom prst="roundRect">
            <a:avLst>
              <a:gd name="adj" fmla="val 870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505117" y="1249680"/>
            <a:ext cx="3128282" cy="3444240"/>
          </a:xfrm>
          <a:prstGeom prst="roundRect">
            <a:avLst>
              <a:gd name="adj" fmla="val 870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23407" y="5098207"/>
            <a:ext cx="2848429" cy="408214"/>
          </a:xfrm>
          <a:prstGeom prst="rect">
            <a:avLst/>
          </a:prstGeom>
          <a:solidFill>
            <a:srgbClr val="EAA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341;p58"/>
          <p:cNvSpPr txBox="1">
            <a:spLocks/>
          </p:cNvSpPr>
          <p:nvPr/>
        </p:nvSpPr>
        <p:spPr>
          <a:xfrm>
            <a:off x="1423407" y="5121271"/>
            <a:ext cx="2848429" cy="358423"/>
          </a:xfrm>
          <a:prstGeom prst="rect">
            <a:avLst/>
          </a:prstGeom>
          <a:solidFill>
            <a:srgbClr val="EAA595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[</a:t>
            </a:r>
            <a:r>
              <a:rPr lang="en-US" altLang="ko-KR" sz="2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FE/LEADER] </a:t>
            </a:r>
            <a:r>
              <a:rPr lang="ko-KR" altLang="en-US" sz="2000" dirty="0" err="1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신산하</a:t>
            </a:r>
            <a:endParaRPr lang="ko-KR" altLang="en-US" sz="2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627312" y="5094778"/>
            <a:ext cx="2848429" cy="408214"/>
          </a:xfrm>
          <a:prstGeom prst="rect">
            <a:avLst/>
          </a:prstGeom>
          <a:solidFill>
            <a:srgbClr val="EAA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341;p58"/>
          <p:cNvSpPr txBox="1">
            <a:spLocks/>
          </p:cNvSpPr>
          <p:nvPr/>
        </p:nvSpPr>
        <p:spPr>
          <a:xfrm>
            <a:off x="9255840" y="5119138"/>
            <a:ext cx="1591371" cy="358423"/>
          </a:xfrm>
          <a:prstGeom prst="rect">
            <a:avLst/>
          </a:prstGeom>
          <a:solidFill>
            <a:srgbClr val="EAA595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[</a:t>
            </a:r>
            <a:r>
              <a:rPr lang="en-US" altLang="ko-KR" sz="2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BE] </a:t>
            </a:r>
            <a:r>
              <a:rPr lang="ko-KR" altLang="en-US" sz="2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김은서</a:t>
            </a:r>
            <a:endParaRPr lang="ko-KR" altLang="en-US" sz="2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8" name="Google Shape;341;p58"/>
          <p:cNvSpPr txBox="1">
            <a:spLocks/>
          </p:cNvSpPr>
          <p:nvPr/>
        </p:nvSpPr>
        <p:spPr>
          <a:xfrm>
            <a:off x="1346182" y="5638807"/>
            <a:ext cx="2877917" cy="415081"/>
          </a:xfrm>
          <a:prstGeom prst="rect">
            <a:avLst/>
          </a:prstGeom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프로토타입</a:t>
            </a:r>
            <a:r>
              <a:rPr lang="en-US" altLang="ko-KR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&amp;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디자인</a:t>
            </a:r>
            <a:endParaRPr lang="en-US" altLang="ko-KR" sz="2000" dirty="0" smtClean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>
              <a:spcBef>
                <a:spcPts val="0"/>
              </a:spcBef>
            </a:pP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전반적인 컴포넌트 구성</a:t>
            </a:r>
            <a:endParaRPr lang="en-US" altLang="ko-KR" sz="2000" dirty="0" smtClean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>
              <a:spcBef>
                <a:spcPts val="0"/>
              </a:spcBef>
            </a:pPr>
            <a:r>
              <a:rPr lang="ko-KR" altLang="en-US" sz="20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웹소켓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 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기상청</a:t>
            </a:r>
            <a:r>
              <a:rPr lang="en-US" altLang="ko-KR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API</a:t>
            </a:r>
            <a:endParaRPr lang="ko-KR" alt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0" name="Google Shape;341;p58"/>
          <p:cNvSpPr txBox="1">
            <a:spLocks/>
          </p:cNvSpPr>
          <p:nvPr/>
        </p:nvSpPr>
        <p:spPr>
          <a:xfrm>
            <a:off x="8505117" y="5617863"/>
            <a:ext cx="3128282" cy="41508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옷장</a:t>
            </a:r>
            <a:r>
              <a:rPr lang="en-US" altLang="ko-KR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스트리밍</a:t>
            </a:r>
            <a:r>
              <a:rPr lang="en-US" altLang="ko-KR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/S3</a:t>
            </a:r>
          </a:p>
          <a:p>
            <a:pPr>
              <a:spcBef>
                <a:spcPts val="0"/>
              </a:spcBef>
            </a:pP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배경 제거</a:t>
            </a:r>
            <a:endParaRPr lang="en-US" altLang="ko-KR" sz="2000" dirty="0" smtClean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>
              <a:spcBef>
                <a:spcPts val="0"/>
              </a:spcBef>
            </a:pP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서비스 </a:t>
            </a:r>
            <a:r>
              <a:rPr lang="ko-KR" altLang="en-US" sz="20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메인페이지</a:t>
            </a:r>
            <a:endParaRPr lang="en-US" altLang="ko-KR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034226" y="1249680"/>
            <a:ext cx="2848430" cy="3444240"/>
          </a:xfrm>
          <a:prstGeom prst="roundRect">
            <a:avLst>
              <a:gd name="adj" fmla="val 8707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254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087042" y="5098207"/>
            <a:ext cx="2848429" cy="408214"/>
          </a:xfrm>
          <a:prstGeom prst="rect">
            <a:avLst/>
          </a:prstGeom>
          <a:solidFill>
            <a:srgbClr val="EAA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Google Shape;341;p58"/>
          <p:cNvSpPr txBox="1">
            <a:spLocks/>
          </p:cNvSpPr>
          <p:nvPr/>
        </p:nvSpPr>
        <p:spPr>
          <a:xfrm>
            <a:off x="5709504" y="5119139"/>
            <a:ext cx="1603504" cy="358423"/>
          </a:xfrm>
          <a:prstGeom prst="rect">
            <a:avLst/>
          </a:prstGeom>
          <a:solidFill>
            <a:srgbClr val="EAA595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[BE</a:t>
            </a:r>
            <a:r>
              <a:rPr lang="en-US" altLang="ko-KR" sz="200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] </a:t>
            </a:r>
            <a:r>
              <a:rPr lang="ko-KR" altLang="en-US" sz="2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유태영</a:t>
            </a:r>
            <a:endParaRPr lang="ko-KR" altLang="en-US" sz="2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2" name="Google Shape;341;p58"/>
          <p:cNvSpPr txBox="1">
            <a:spLocks/>
          </p:cNvSpPr>
          <p:nvPr/>
        </p:nvSpPr>
        <p:spPr>
          <a:xfrm>
            <a:off x="4998179" y="5638808"/>
            <a:ext cx="3128282" cy="41508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피드</a:t>
            </a:r>
            <a:r>
              <a:rPr lang="en-US" altLang="ko-KR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블랙리스트</a:t>
            </a:r>
            <a:r>
              <a:rPr lang="en-US" altLang="ko-KR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댓글</a:t>
            </a:r>
            <a:endParaRPr lang="en-US" altLang="ko-KR" sz="2000" dirty="0" smtClean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>
              <a:spcBef>
                <a:spcPts val="0"/>
              </a:spcBef>
            </a:pP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좋아요</a:t>
            </a:r>
            <a:r>
              <a:rPr lang="en-US" altLang="ko-KR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ko-KR" altLang="en-US" sz="20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팔로우</a:t>
            </a:r>
            <a:r>
              <a:rPr lang="en-US" altLang="ko-KR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알림</a:t>
            </a:r>
            <a:endParaRPr lang="en-US" altLang="ko-KR" sz="2000" dirty="0" smtClean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>
              <a:spcBef>
                <a:spcPts val="0"/>
              </a:spcBef>
            </a:pPr>
            <a:r>
              <a:rPr lang="en-US" altLang="ko-KR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UCC 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총감독 </a:t>
            </a:r>
            <a:r>
              <a:rPr lang="en-US" altLang="ko-KR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&amp; 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주연</a:t>
            </a:r>
            <a:endParaRPr lang="ko-KR" alt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07700" y="323841"/>
            <a:ext cx="2835506" cy="472781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Google Shape;341;p58"/>
          <p:cNvSpPr txBox="1">
            <a:spLocks/>
          </p:cNvSpPr>
          <p:nvPr/>
        </p:nvSpPr>
        <p:spPr>
          <a:xfrm>
            <a:off x="1888621" y="255443"/>
            <a:ext cx="1273663" cy="5411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Q&amp;A</a:t>
            </a:r>
            <a:endParaRPr lang="ko-KR" altLang="en-US" sz="32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2968191" y="2968190"/>
            <a:ext cx="6858002" cy="921621"/>
          </a:xfrm>
          <a:prstGeom prst="rect">
            <a:avLst/>
          </a:prstGeom>
        </p:spPr>
      </p:pic>
      <p:sp>
        <p:nvSpPr>
          <p:cNvPr id="36" name="Google Shape;341;p58"/>
          <p:cNvSpPr txBox="1">
            <a:spLocks/>
          </p:cNvSpPr>
          <p:nvPr/>
        </p:nvSpPr>
        <p:spPr>
          <a:xfrm>
            <a:off x="4129284" y="380698"/>
            <a:ext cx="2489656" cy="3590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어떤 점이 궁금하세요</a:t>
            </a:r>
            <a:r>
              <a:rPr lang="en-US" altLang="ko-KR" sz="18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?</a:t>
            </a:r>
            <a:endParaRPr lang="ko-KR" altLang="en-US" sz="1800" dirty="0">
              <a:solidFill>
                <a:schemeClr val="bg2">
                  <a:lumMod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37" name="Google Shape;341;p58"/>
          <p:cNvSpPr txBox="1">
            <a:spLocks/>
          </p:cNvSpPr>
          <p:nvPr/>
        </p:nvSpPr>
        <p:spPr>
          <a:xfrm rot="16200000">
            <a:off x="-1488205" y="4633163"/>
            <a:ext cx="3715638" cy="5409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4000" b="1" dirty="0" smtClean="0">
                <a:solidFill>
                  <a:srgbClr val="EAA59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How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FDF1B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Do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B7BED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I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CDE2E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Look</a:t>
            </a:r>
            <a:endParaRPr lang="en-US" sz="4000" b="1" dirty="0">
              <a:solidFill>
                <a:srgbClr val="CDE2EB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CC박경리체" panose="02020503020101020101" pitchFamily="18" charset="-127"/>
              <a:ea typeface="KCC박경리체" panose="02020503020101020101" pitchFamily="18" charset="-127"/>
            </a:endParaRPr>
          </a:p>
        </p:txBody>
      </p:sp>
      <p:sp>
        <p:nvSpPr>
          <p:cNvPr id="38" name="Google Shape;341;p58"/>
          <p:cNvSpPr txBox="1">
            <a:spLocks/>
          </p:cNvSpPr>
          <p:nvPr/>
        </p:nvSpPr>
        <p:spPr>
          <a:xfrm rot="16200000">
            <a:off x="-250617" y="788478"/>
            <a:ext cx="1422854" cy="339372"/>
          </a:xfrm>
          <a:prstGeom prst="rect">
            <a:avLst/>
          </a:prstGeom>
          <a:noFill/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05. 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마무리</a:t>
            </a:r>
            <a:endParaRPr 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83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5084823" y="1249680"/>
            <a:ext cx="2848430" cy="3444240"/>
          </a:xfrm>
          <a:prstGeom prst="roundRect">
            <a:avLst>
              <a:gd name="adj" fmla="val 870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084824" y="5132847"/>
            <a:ext cx="2848429" cy="408214"/>
          </a:xfrm>
          <a:prstGeom prst="rect">
            <a:avLst/>
          </a:prstGeom>
          <a:solidFill>
            <a:srgbClr val="EAA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341;p58"/>
          <p:cNvSpPr txBox="1">
            <a:spLocks/>
          </p:cNvSpPr>
          <p:nvPr/>
        </p:nvSpPr>
        <p:spPr>
          <a:xfrm>
            <a:off x="5718021" y="5152407"/>
            <a:ext cx="1582034" cy="358423"/>
          </a:xfrm>
          <a:prstGeom prst="rect">
            <a:avLst/>
          </a:prstGeom>
          <a:solidFill>
            <a:srgbClr val="EAA595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[BE] </a:t>
            </a:r>
            <a:r>
              <a:rPr lang="ko-KR" altLang="en-US" sz="2000" dirty="0" err="1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정형준</a:t>
            </a:r>
            <a:endParaRPr lang="ko-KR" altLang="en-US" sz="2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3" name="Google Shape;341;p58"/>
          <p:cNvSpPr txBox="1">
            <a:spLocks/>
          </p:cNvSpPr>
          <p:nvPr/>
        </p:nvSpPr>
        <p:spPr>
          <a:xfrm>
            <a:off x="4962629" y="5655932"/>
            <a:ext cx="3128282" cy="41508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웹 소켓 프로토콜</a:t>
            </a:r>
            <a:endParaRPr lang="en-US" altLang="ko-KR" sz="2000" dirty="0" smtClean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>
              <a:spcBef>
                <a:spcPts val="0"/>
              </a:spcBef>
            </a:pP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채팅 </a:t>
            </a:r>
            <a:r>
              <a:rPr lang="en-US" altLang="ko-KR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API</a:t>
            </a:r>
          </a:p>
          <a:p>
            <a:pPr>
              <a:spcBef>
                <a:spcPts val="0"/>
              </a:spcBef>
            </a:pP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발표</a:t>
            </a:r>
            <a:endParaRPr lang="ko-KR" alt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532692" y="1249680"/>
            <a:ext cx="2803659" cy="3444240"/>
          </a:xfrm>
          <a:prstGeom prst="roundRect">
            <a:avLst>
              <a:gd name="adj" fmla="val 870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254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487922" y="5135906"/>
            <a:ext cx="2848429" cy="408214"/>
          </a:xfrm>
          <a:prstGeom prst="rect">
            <a:avLst/>
          </a:prstGeom>
          <a:solidFill>
            <a:srgbClr val="EAA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341;p58"/>
          <p:cNvSpPr txBox="1">
            <a:spLocks/>
          </p:cNvSpPr>
          <p:nvPr/>
        </p:nvSpPr>
        <p:spPr>
          <a:xfrm>
            <a:off x="2125787" y="5160138"/>
            <a:ext cx="1572697" cy="358423"/>
          </a:xfrm>
          <a:prstGeom prst="rect">
            <a:avLst/>
          </a:prstGeom>
          <a:solidFill>
            <a:srgbClr val="EAA595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[FE] </a:t>
            </a:r>
            <a:r>
              <a:rPr lang="ko-KR" altLang="en-US" sz="2000" dirty="0" err="1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손정민</a:t>
            </a:r>
            <a:endParaRPr lang="ko-KR" altLang="en-US" sz="2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9" name="Google Shape;341;p58"/>
          <p:cNvSpPr txBox="1">
            <a:spLocks/>
          </p:cNvSpPr>
          <p:nvPr/>
        </p:nvSpPr>
        <p:spPr>
          <a:xfrm>
            <a:off x="1399059" y="5676507"/>
            <a:ext cx="3128282" cy="41508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sz="20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OpenVidu</a:t>
            </a:r>
            <a:endParaRPr lang="en-US" altLang="ko-KR" sz="2000" dirty="0" smtClean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>
              <a:spcBef>
                <a:spcPts val="0"/>
              </a:spcBef>
            </a:pPr>
            <a:r>
              <a:rPr lang="ko-KR" altLang="en-US" sz="20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페이지네이션</a:t>
            </a:r>
            <a:r>
              <a:rPr lang="en-US" altLang="ko-KR" sz="20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 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검색</a:t>
            </a:r>
            <a:endParaRPr lang="en-US" altLang="ko-KR" sz="2000" dirty="0" smtClean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>
              <a:spcBef>
                <a:spcPts val="0"/>
              </a:spcBef>
            </a:pP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로그인</a:t>
            </a:r>
            <a:endParaRPr lang="ko-KR" alt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769348" y="1249680"/>
            <a:ext cx="2754528" cy="3444240"/>
          </a:xfrm>
          <a:prstGeom prst="roundRect">
            <a:avLst>
              <a:gd name="adj" fmla="val 8707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499554" y="5136957"/>
            <a:ext cx="3218972" cy="408214"/>
          </a:xfrm>
          <a:prstGeom prst="rect">
            <a:avLst/>
          </a:prstGeom>
          <a:solidFill>
            <a:srgbClr val="EAA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41;p58"/>
          <p:cNvSpPr txBox="1">
            <a:spLocks/>
          </p:cNvSpPr>
          <p:nvPr/>
        </p:nvSpPr>
        <p:spPr>
          <a:xfrm>
            <a:off x="8531990" y="5155547"/>
            <a:ext cx="3141043" cy="358423"/>
          </a:xfrm>
          <a:prstGeom prst="rect">
            <a:avLst/>
          </a:prstGeom>
          <a:solidFill>
            <a:srgbClr val="EAA595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[BE/INFRA/FE] </a:t>
            </a:r>
            <a:r>
              <a:rPr lang="ko-KR" altLang="en-US" sz="2000" dirty="0" err="1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박세윤</a:t>
            </a:r>
            <a:endParaRPr lang="ko-KR" altLang="en-US" sz="2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3" name="Google Shape;341;p58"/>
          <p:cNvSpPr txBox="1">
            <a:spLocks/>
          </p:cNvSpPr>
          <p:nvPr/>
        </p:nvSpPr>
        <p:spPr>
          <a:xfrm>
            <a:off x="8734339" y="5655931"/>
            <a:ext cx="2827965" cy="415081"/>
          </a:xfrm>
          <a:prstGeom prst="rect">
            <a:avLst/>
          </a:prstGeom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마이페이지</a:t>
            </a:r>
            <a:r>
              <a:rPr lang="en-US" altLang="ko-KR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랭킹 페이지</a:t>
            </a:r>
            <a:endParaRPr lang="en-US" altLang="ko-KR" sz="2000" dirty="0" smtClean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>
              <a:spcBef>
                <a:spcPts val="0"/>
              </a:spcBef>
            </a:pPr>
            <a:r>
              <a:rPr lang="ko-KR" altLang="en-US" sz="20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시큐리티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 API</a:t>
            </a:r>
          </a:p>
          <a:p>
            <a:pPr>
              <a:spcBef>
                <a:spcPts val="0"/>
              </a:spcBef>
            </a:pP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배포</a:t>
            </a:r>
            <a:endParaRPr lang="ko-KR" altLang="en-US" sz="2000" dirty="0" smtClean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2968191" y="2968190"/>
            <a:ext cx="6858002" cy="921621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107700" y="323841"/>
            <a:ext cx="2835506" cy="472781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Google Shape;341;p58"/>
          <p:cNvSpPr txBox="1">
            <a:spLocks/>
          </p:cNvSpPr>
          <p:nvPr/>
        </p:nvSpPr>
        <p:spPr>
          <a:xfrm>
            <a:off x="1888621" y="255443"/>
            <a:ext cx="1273663" cy="5411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Q&amp;A</a:t>
            </a:r>
            <a:endParaRPr lang="ko-KR" altLang="en-US" sz="32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37" name="Google Shape;341;p58"/>
          <p:cNvSpPr txBox="1">
            <a:spLocks/>
          </p:cNvSpPr>
          <p:nvPr/>
        </p:nvSpPr>
        <p:spPr>
          <a:xfrm>
            <a:off x="4129284" y="380698"/>
            <a:ext cx="2489656" cy="3590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어떤 점이 궁금하세요</a:t>
            </a:r>
            <a:r>
              <a:rPr lang="en-US" altLang="ko-KR" sz="18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?</a:t>
            </a:r>
            <a:endParaRPr lang="ko-KR" altLang="en-US" sz="1800" dirty="0">
              <a:solidFill>
                <a:schemeClr val="bg2">
                  <a:lumMod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2968191" y="2968190"/>
            <a:ext cx="6858002" cy="921621"/>
          </a:xfrm>
          <a:prstGeom prst="rect">
            <a:avLst/>
          </a:prstGeom>
        </p:spPr>
      </p:pic>
      <p:sp>
        <p:nvSpPr>
          <p:cNvPr id="40" name="Google Shape;341;p58"/>
          <p:cNvSpPr txBox="1">
            <a:spLocks/>
          </p:cNvSpPr>
          <p:nvPr/>
        </p:nvSpPr>
        <p:spPr>
          <a:xfrm rot="16200000">
            <a:off x="-1488205" y="4633163"/>
            <a:ext cx="3715638" cy="5409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4000" b="1" dirty="0" smtClean="0">
                <a:solidFill>
                  <a:srgbClr val="EAA59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How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FDF1B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Do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B7BED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I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CDE2E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Look</a:t>
            </a:r>
            <a:endParaRPr lang="en-US" sz="4000" b="1" dirty="0">
              <a:solidFill>
                <a:srgbClr val="CDE2EB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CC박경리체" panose="02020503020101020101" pitchFamily="18" charset="-127"/>
              <a:ea typeface="KCC박경리체" panose="02020503020101020101" pitchFamily="18" charset="-127"/>
            </a:endParaRPr>
          </a:p>
        </p:txBody>
      </p:sp>
      <p:sp>
        <p:nvSpPr>
          <p:cNvPr id="41" name="Google Shape;341;p58"/>
          <p:cNvSpPr txBox="1">
            <a:spLocks/>
          </p:cNvSpPr>
          <p:nvPr/>
        </p:nvSpPr>
        <p:spPr>
          <a:xfrm rot="16200000">
            <a:off x="-250617" y="788478"/>
            <a:ext cx="1422854" cy="339372"/>
          </a:xfrm>
          <a:prstGeom prst="rect">
            <a:avLst/>
          </a:prstGeom>
          <a:noFill/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05. 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마무리</a:t>
            </a:r>
            <a:endParaRPr 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23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9600"/>
          </a:xfrm>
          <a:prstGeom prst="rect">
            <a:avLst/>
          </a:prstGeom>
          <a:gradFill flip="none" rotWithShape="1">
            <a:gsLst>
              <a:gs pos="0">
                <a:srgbClr val="BE0AA9"/>
              </a:gs>
              <a:gs pos="55000">
                <a:schemeClr val="accent5">
                  <a:lumMod val="97000"/>
                  <a:lumOff val="3000"/>
                </a:schemeClr>
              </a:gs>
              <a:gs pos="100000">
                <a:srgbClr val="C00000"/>
              </a:gs>
            </a:gsLst>
            <a:lin ang="16200000" scaled="1"/>
            <a:tileRect/>
          </a:gradFill>
        </p:spPr>
      </p:pic>
      <p:sp>
        <p:nvSpPr>
          <p:cNvPr id="17" name="Google Shape;341;p58"/>
          <p:cNvSpPr txBox="1">
            <a:spLocks noGrp="1"/>
          </p:cNvSpPr>
          <p:nvPr>
            <p:ph type="ctrTitle"/>
          </p:nvPr>
        </p:nvSpPr>
        <p:spPr>
          <a:xfrm>
            <a:off x="2572934" y="2949027"/>
            <a:ext cx="7046129" cy="1061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b="1" dirty="0" smtClean="0">
                <a:solidFill>
                  <a:srgbClr val="EAA59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How</a:t>
            </a:r>
            <a:r>
              <a:rPr lang="en" sz="10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" sz="10000" b="1" dirty="0" smtClean="0">
                <a:solidFill>
                  <a:srgbClr val="FDF1B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Do</a:t>
            </a:r>
            <a:r>
              <a:rPr lang="en" sz="10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" sz="10000" b="1" dirty="0" smtClean="0">
                <a:solidFill>
                  <a:srgbClr val="B7BED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I</a:t>
            </a:r>
            <a:r>
              <a:rPr lang="en" sz="10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" sz="10000" b="1" dirty="0" smtClean="0">
                <a:solidFill>
                  <a:srgbClr val="CDE2E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Look</a:t>
            </a:r>
            <a:endParaRPr sz="10000" b="1" dirty="0">
              <a:solidFill>
                <a:srgbClr val="CDE2EB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CC박경리체" panose="02020503020101020101" pitchFamily="18" charset="-127"/>
              <a:ea typeface="KCC박경리체" panose="02020503020101020101" pitchFamily="18" charset="-127"/>
            </a:endParaRPr>
          </a:p>
        </p:txBody>
      </p:sp>
      <p:sp>
        <p:nvSpPr>
          <p:cNvPr id="63" name="Google Shape;341;p58"/>
          <p:cNvSpPr txBox="1">
            <a:spLocks/>
          </p:cNvSpPr>
          <p:nvPr/>
        </p:nvSpPr>
        <p:spPr>
          <a:xfrm>
            <a:off x="10943827" y="6337604"/>
            <a:ext cx="1008649" cy="302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B304</a:t>
            </a:r>
            <a:endParaRPr lang="en-US" sz="20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0" name="Google Shape;341;p58"/>
          <p:cNvSpPr txBox="1">
            <a:spLocks/>
          </p:cNvSpPr>
          <p:nvPr/>
        </p:nvSpPr>
        <p:spPr>
          <a:xfrm>
            <a:off x="3340087" y="2114099"/>
            <a:ext cx="5511822" cy="834928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50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Thank you for listening</a:t>
            </a:r>
            <a:endParaRPr lang="en-US" sz="50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CC박경리체" panose="02020503020101020101" pitchFamily="18" charset="-127"/>
              <a:ea typeface="KCC박경리체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64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9600"/>
          </a:xfrm>
          <a:prstGeom prst="rect">
            <a:avLst/>
          </a:prstGeom>
          <a:gradFill flip="none" rotWithShape="1">
            <a:gsLst>
              <a:gs pos="0">
                <a:srgbClr val="BE0AA9"/>
              </a:gs>
              <a:gs pos="55000">
                <a:schemeClr val="accent5">
                  <a:lumMod val="97000"/>
                  <a:lumOff val="3000"/>
                </a:schemeClr>
              </a:gs>
              <a:gs pos="100000">
                <a:srgbClr val="C00000"/>
              </a:gs>
            </a:gsLst>
            <a:lin ang="16200000" scaled="1"/>
            <a:tileRect/>
          </a:gradFill>
        </p:spPr>
      </p:pic>
      <p:sp>
        <p:nvSpPr>
          <p:cNvPr id="27" name="모서리가 둥근 직사각형 26"/>
          <p:cNvSpPr/>
          <p:nvPr/>
        </p:nvSpPr>
        <p:spPr>
          <a:xfrm>
            <a:off x="2908035" y="2946185"/>
            <a:ext cx="6195203" cy="1032627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103642" y="3026426"/>
            <a:ext cx="872143" cy="8721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Google Shape;341;p58"/>
          <p:cNvSpPr txBox="1">
            <a:spLocks/>
          </p:cNvSpPr>
          <p:nvPr/>
        </p:nvSpPr>
        <p:spPr>
          <a:xfrm>
            <a:off x="3118416" y="3116158"/>
            <a:ext cx="785920" cy="6384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4000" dirty="0" smtClean="0">
                <a:solidFill>
                  <a:srgbClr val="EAA59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01</a:t>
            </a:r>
            <a:endParaRPr lang="en-US" sz="4000" dirty="0">
              <a:solidFill>
                <a:srgbClr val="EAA59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0" name="Google Shape;341;p58"/>
          <p:cNvSpPr txBox="1">
            <a:spLocks/>
          </p:cNvSpPr>
          <p:nvPr/>
        </p:nvSpPr>
        <p:spPr>
          <a:xfrm>
            <a:off x="4605390" y="3143057"/>
            <a:ext cx="3282001" cy="6734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4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프로젝트 </a:t>
            </a:r>
            <a:r>
              <a:rPr lang="ko-KR" altLang="en-US" sz="4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소개</a:t>
            </a:r>
            <a:endParaRPr lang="en-US" sz="4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05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968191" y="2968190"/>
            <a:ext cx="6858002" cy="92162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l="2945" t="14726"/>
          <a:stretch/>
        </p:blipFill>
        <p:spPr>
          <a:xfrm>
            <a:off x="1735598" y="1769411"/>
            <a:ext cx="4459271" cy="458746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94196" y="1269212"/>
            <a:ext cx="129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BEFORE</a:t>
            </a:r>
            <a:endParaRPr lang="ko-KR" altLang="en-US" dirty="0">
              <a:solidFill>
                <a:srgbClr val="FF0000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67142" y="1269212"/>
            <a:ext cx="107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5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AFTER</a:t>
            </a:r>
            <a:endParaRPr lang="ko-KR" altLang="en-US" dirty="0">
              <a:solidFill>
                <a:schemeClr val="accent5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33" name="Google Shape;341;p58"/>
          <p:cNvSpPr txBox="1">
            <a:spLocks/>
          </p:cNvSpPr>
          <p:nvPr/>
        </p:nvSpPr>
        <p:spPr>
          <a:xfrm rot="16200000">
            <a:off x="-622034" y="1170073"/>
            <a:ext cx="2165687" cy="320198"/>
          </a:xfrm>
          <a:prstGeom prst="rect">
            <a:avLst/>
          </a:prstGeom>
          <a:noFill/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01. 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프로젝트 소개</a:t>
            </a:r>
            <a:endParaRPr 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4" name="Google Shape;341;p58"/>
          <p:cNvSpPr txBox="1">
            <a:spLocks noGrp="1"/>
          </p:cNvSpPr>
          <p:nvPr>
            <p:ph type="ctrTitle"/>
          </p:nvPr>
        </p:nvSpPr>
        <p:spPr>
          <a:xfrm rot="16200000">
            <a:off x="-1488205" y="4633163"/>
            <a:ext cx="3715638" cy="5409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rgbClr val="EAA59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How</a:t>
            </a:r>
            <a:r>
              <a:rPr lang="e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" sz="4000" b="1" dirty="0" smtClean="0">
                <a:solidFill>
                  <a:srgbClr val="FDF1B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Do</a:t>
            </a:r>
            <a:r>
              <a:rPr lang="e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" sz="4000" b="1" dirty="0" smtClean="0">
                <a:solidFill>
                  <a:srgbClr val="B7BED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I</a:t>
            </a:r>
            <a:r>
              <a:rPr lang="e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" sz="4000" b="1" dirty="0" smtClean="0">
                <a:solidFill>
                  <a:srgbClr val="CDE2E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Look</a:t>
            </a:r>
            <a:endParaRPr sz="4000" b="1" dirty="0">
              <a:solidFill>
                <a:srgbClr val="CDE2EB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CC박경리체" panose="02020503020101020101" pitchFamily="18" charset="-127"/>
              <a:ea typeface="KCC박경리체" panose="020205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209372" y="258958"/>
            <a:ext cx="4410079" cy="735079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Google Shape;341;p58"/>
          <p:cNvSpPr txBox="1">
            <a:spLocks/>
          </p:cNvSpPr>
          <p:nvPr/>
        </p:nvSpPr>
        <p:spPr>
          <a:xfrm>
            <a:off x="4722638" y="285995"/>
            <a:ext cx="3149747" cy="6734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4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기억하시나요</a:t>
            </a:r>
            <a:r>
              <a:rPr lang="en-US" altLang="ko-KR" sz="4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?</a:t>
            </a:r>
            <a:endParaRPr lang="en-US" sz="4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846" y="3317310"/>
            <a:ext cx="3762827" cy="289064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8846" y="1891331"/>
            <a:ext cx="3762827" cy="142597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7008846" y="4460223"/>
            <a:ext cx="3762827" cy="1747736"/>
          </a:xfrm>
          <a:prstGeom prst="rect">
            <a:avLst/>
          </a:prstGeom>
          <a:noFill/>
          <a:ln w="38100" cmpd="sng">
            <a:solidFill>
              <a:srgbClr val="EAA59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92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968191" y="2968190"/>
            <a:ext cx="6858002" cy="921621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1913378" y="5456648"/>
            <a:ext cx="2455987" cy="652532"/>
          </a:xfrm>
          <a:prstGeom prst="roundRect">
            <a:avLst/>
          </a:prstGeom>
          <a:solidFill>
            <a:srgbClr val="EAA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8609671" y="5456648"/>
            <a:ext cx="2455987" cy="637453"/>
          </a:xfrm>
          <a:prstGeom prst="roundRect">
            <a:avLst/>
          </a:prstGeom>
          <a:solidFill>
            <a:srgbClr val="CD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347331" y="5456648"/>
            <a:ext cx="2370180" cy="637453"/>
          </a:xfrm>
          <a:prstGeom prst="roundRect">
            <a:avLst/>
          </a:prstGeom>
          <a:solidFill>
            <a:srgbClr val="FDF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341;p58"/>
          <p:cNvSpPr txBox="1">
            <a:spLocks/>
          </p:cNvSpPr>
          <p:nvPr/>
        </p:nvSpPr>
        <p:spPr>
          <a:xfrm>
            <a:off x="3064659" y="1697218"/>
            <a:ext cx="6966606" cy="3685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00" dirty="0" err="1" smtClean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WebRTC</a:t>
            </a:r>
            <a:r>
              <a:rPr lang="en-US" altLang="ko-KR" sz="2500" dirty="0" smtClean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 </a:t>
            </a:r>
            <a:r>
              <a:rPr lang="ko-KR" altLang="en-US" sz="2500" dirty="0" smtClean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화상 채팅을 이용한 코디 조언 서비스</a:t>
            </a:r>
            <a:endParaRPr lang="ko-KR" altLang="en-US" sz="25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261525" y="2857328"/>
            <a:ext cx="2455986" cy="2455986"/>
          </a:xfrm>
          <a:prstGeom prst="ellipse">
            <a:avLst/>
          </a:prstGeom>
          <a:solidFill>
            <a:schemeClr val="bg1"/>
          </a:solidFill>
          <a:ln w="101600">
            <a:solidFill>
              <a:srgbClr val="FDF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8609671" y="2792375"/>
            <a:ext cx="2455987" cy="2455987"/>
          </a:xfrm>
          <a:prstGeom prst="ellipse">
            <a:avLst/>
          </a:prstGeom>
          <a:solidFill>
            <a:schemeClr val="bg1"/>
          </a:solidFill>
          <a:ln w="101600">
            <a:solidFill>
              <a:srgbClr val="CDE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913378" y="2857328"/>
            <a:ext cx="2455987" cy="2455987"/>
          </a:xfrm>
          <a:prstGeom prst="ellipse">
            <a:avLst/>
          </a:prstGeom>
          <a:solidFill>
            <a:schemeClr val="bg1"/>
          </a:solidFill>
          <a:ln w="101600">
            <a:solidFill>
              <a:srgbClr val="EAA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341;p58"/>
          <p:cNvSpPr txBox="1">
            <a:spLocks/>
          </p:cNvSpPr>
          <p:nvPr/>
        </p:nvSpPr>
        <p:spPr>
          <a:xfrm>
            <a:off x="5541552" y="5602762"/>
            <a:ext cx="1981737" cy="37538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옷장 관리 서비스</a:t>
            </a:r>
            <a:endParaRPr lang="ko-KR" altLang="en-US" sz="2000" dirty="0">
              <a:solidFill>
                <a:schemeClr val="accent3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Google Shape;341;p58"/>
          <p:cNvSpPr txBox="1">
            <a:spLocks/>
          </p:cNvSpPr>
          <p:nvPr/>
        </p:nvSpPr>
        <p:spPr>
          <a:xfrm>
            <a:off x="8874018" y="5587683"/>
            <a:ext cx="1927292" cy="37538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스트리밍 서비스</a:t>
            </a:r>
            <a:endParaRPr lang="ko-KR" altLang="en-US" sz="2000" dirty="0">
              <a:solidFill>
                <a:schemeClr val="accent3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7" name="Google Shape;341;p58"/>
          <p:cNvSpPr txBox="1">
            <a:spLocks/>
          </p:cNvSpPr>
          <p:nvPr/>
        </p:nvSpPr>
        <p:spPr>
          <a:xfrm>
            <a:off x="2179349" y="5592286"/>
            <a:ext cx="1918998" cy="37538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커뮤니티 서비스</a:t>
            </a:r>
            <a:endParaRPr lang="ko-KR" altLang="en-US" sz="2000" dirty="0">
              <a:solidFill>
                <a:schemeClr val="accent3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5364" name="Picture 4" descr="Live streaming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316" y="3249096"/>
            <a:ext cx="1493297" cy="149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loset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01" y="3425257"/>
            <a:ext cx="1413239" cy="14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Group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037" y="3345198"/>
            <a:ext cx="1557623" cy="15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341;p58"/>
          <p:cNvSpPr txBox="1">
            <a:spLocks/>
          </p:cNvSpPr>
          <p:nvPr/>
        </p:nvSpPr>
        <p:spPr>
          <a:xfrm rot="16200000">
            <a:off x="-1488205" y="4633163"/>
            <a:ext cx="3715638" cy="5409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4000" b="1" smtClean="0">
                <a:solidFill>
                  <a:srgbClr val="EAA59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How</a:t>
            </a:r>
            <a:r>
              <a:rPr lang="en-US" sz="4000" b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smtClean="0">
                <a:solidFill>
                  <a:srgbClr val="FDF1B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Do</a:t>
            </a:r>
            <a:r>
              <a:rPr lang="en-US" sz="4000" b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smtClean="0">
                <a:solidFill>
                  <a:srgbClr val="B7BED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I</a:t>
            </a:r>
            <a:r>
              <a:rPr lang="en-US" sz="4000" b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smtClean="0">
                <a:solidFill>
                  <a:srgbClr val="CDE2E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Look</a:t>
            </a:r>
            <a:endParaRPr lang="en-US" sz="4000" b="1" dirty="0">
              <a:solidFill>
                <a:srgbClr val="CDE2EB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CC박경리체" panose="02020503020101020101" pitchFamily="18" charset="-127"/>
              <a:ea typeface="KCC박경리체" panose="02020503020101020101" pitchFamily="18" charset="-127"/>
            </a:endParaRPr>
          </a:p>
        </p:txBody>
      </p:sp>
      <p:sp>
        <p:nvSpPr>
          <p:cNvPr id="24" name="Google Shape;341;p58"/>
          <p:cNvSpPr txBox="1">
            <a:spLocks/>
          </p:cNvSpPr>
          <p:nvPr/>
        </p:nvSpPr>
        <p:spPr>
          <a:xfrm rot="16200000">
            <a:off x="-622034" y="1170073"/>
            <a:ext cx="2165687" cy="320198"/>
          </a:xfrm>
          <a:prstGeom prst="rect">
            <a:avLst/>
          </a:prstGeom>
          <a:noFill/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01. 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프로젝트 소개</a:t>
            </a:r>
            <a:endParaRPr 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9" name="Google Shape;341;p58"/>
          <p:cNvSpPr txBox="1">
            <a:spLocks/>
          </p:cNvSpPr>
          <p:nvPr/>
        </p:nvSpPr>
        <p:spPr>
          <a:xfrm>
            <a:off x="3046024" y="302286"/>
            <a:ext cx="7046129" cy="1061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0000" b="1" dirty="0" smtClean="0">
                <a:solidFill>
                  <a:srgbClr val="EAA59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How</a:t>
            </a:r>
            <a:r>
              <a:rPr lang="en-US" sz="10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10000" b="1" dirty="0" smtClean="0">
                <a:solidFill>
                  <a:srgbClr val="FDF1B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Do</a:t>
            </a:r>
            <a:r>
              <a:rPr lang="en-US" sz="10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10000" b="1" dirty="0" smtClean="0">
                <a:solidFill>
                  <a:srgbClr val="B7BED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I</a:t>
            </a:r>
            <a:r>
              <a:rPr lang="en-US" sz="10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10000" b="1" dirty="0" smtClean="0">
                <a:solidFill>
                  <a:srgbClr val="CDE2E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Look</a:t>
            </a:r>
            <a:endParaRPr lang="en-US" sz="10000" b="1" dirty="0">
              <a:solidFill>
                <a:srgbClr val="CDE2EB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CC박경리체" panose="02020503020101020101" pitchFamily="18" charset="-127"/>
              <a:ea typeface="KCC박경리체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56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968191" y="2968190"/>
            <a:ext cx="6858002" cy="921621"/>
          </a:xfrm>
          <a:prstGeom prst="rect">
            <a:avLst/>
          </a:prstGeom>
        </p:spPr>
      </p:pic>
      <p:sp>
        <p:nvSpPr>
          <p:cNvPr id="19" name="Google Shape;341;p58"/>
          <p:cNvSpPr txBox="1">
            <a:spLocks/>
          </p:cNvSpPr>
          <p:nvPr/>
        </p:nvSpPr>
        <p:spPr>
          <a:xfrm rot="16200000">
            <a:off x="-1488205" y="4633163"/>
            <a:ext cx="3715638" cy="5409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4000" b="1" smtClean="0">
                <a:solidFill>
                  <a:srgbClr val="EAA59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How</a:t>
            </a:r>
            <a:r>
              <a:rPr lang="en-US" sz="4000" b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smtClean="0">
                <a:solidFill>
                  <a:srgbClr val="FDF1B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Do</a:t>
            </a:r>
            <a:r>
              <a:rPr lang="en-US" sz="4000" b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smtClean="0">
                <a:solidFill>
                  <a:srgbClr val="B7BED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I</a:t>
            </a:r>
            <a:r>
              <a:rPr lang="en-US" sz="4000" b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smtClean="0">
                <a:solidFill>
                  <a:srgbClr val="CDE2E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Look</a:t>
            </a:r>
            <a:endParaRPr lang="en-US" sz="4000" b="1" dirty="0">
              <a:solidFill>
                <a:srgbClr val="CDE2EB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CC박경리체" panose="02020503020101020101" pitchFamily="18" charset="-127"/>
              <a:ea typeface="KCC박경리체" panose="02020503020101020101" pitchFamily="18" charset="-127"/>
            </a:endParaRPr>
          </a:p>
        </p:txBody>
      </p:sp>
      <p:sp>
        <p:nvSpPr>
          <p:cNvPr id="24" name="Google Shape;341;p58"/>
          <p:cNvSpPr txBox="1">
            <a:spLocks/>
          </p:cNvSpPr>
          <p:nvPr/>
        </p:nvSpPr>
        <p:spPr>
          <a:xfrm rot="16200000">
            <a:off x="-622034" y="1170073"/>
            <a:ext cx="2165687" cy="320198"/>
          </a:xfrm>
          <a:prstGeom prst="rect">
            <a:avLst/>
          </a:prstGeom>
          <a:noFill/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01. 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프로젝트 소개</a:t>
            </a:r>
            <a:endParaRPr 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77887" y="3527481"/>
            <a:ext cx="1675631" cy="445199"/>
          </a:xfrm>
          <a:prstGeom prst="roundRect">
            <a:avLst/>
          </a:prstGeom>
          <a:solidFill>
            <a:srgbClr val="EAA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420385" y="1996328"/>
            <a:ext cx="1390792" cy="1390792"/>
          </a:xfrm>
          <a:prstGeom prst="ellipse">
            <a:avLst/>
          </a:prstGeom>
          <a:solidFill>
            <a:schemeClr val="bg1"/>
          </a:solidFill>
          <a:ln w="101600">
            <a:solidFill>
              <a:srgbClr val="EAA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41;p58"/>
          <p:cNvSpPr txBox="1">
            <a:spLocks/>
          </p:cNvSpPr>
          <p:nvPr/>
        </p:nvSpPr>
        <p:spPr>
          <a:xfrm>
            <a:off x="1360582" y="3590059"/>
            <a:ext cx="1533115" cy="32004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>
                <a:solidFill>
                  <a:schemeClr val="accent3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커뮤니티 서비스</a:t>
            </a:r>
            <a:endParaRPr lang="ko-KR" altLang="en-US" sz="1500" dirty="0">
              <a:solidFill>
                <a:schemeClr val="accent3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35" name="Picture 8" descr="Group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750" y="2250693"/>
            <a:ext cx="882061" cy="88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282" y="843887"/>
            <a:ext cx="8055819" cy="4403848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835671" y="5706099"/>
            <a:ext cx="9005104" cy="735079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Google Shape;341;p58"/>
          <p:cNvSpPr txBox="1">
            <a:spLocks/>
          </p:cNvSpPr>
          <p:nvPr/>
        </p:nvSpPr>
        <p:spPr>
          <a:xfrm>
            <a:off x="2934106" y="5798548"/>
            <a:ext cx="6808233" cy="4663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3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나의 코디를 다른 사람과 공유해보세요 </a:t>
            </a:r>
            <a:r>
              <a:rPr lang="en-US" altLang="ko-KR" sz="3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sym typeface="Wingdings" panose="05000000000000000000" pitchFamily="2" charset="2"/>
              </a:rPr>
              <a:t></a:t>
            </a:r>
            <a:endParaRPr lang="en-US" sz="3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40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968191" y="2968190"/>
            <a:ext cx="6858002" cy="921621"/>
          </a:xfrm>
          <a:prstGeom prst="rect">
            <a:avLst/>
          </a:prstGeom>
        </p:spPr>
      </p:pic>
      <p:sp>
        <p:nvSpPr>
          <p:cNvPr id="19" name="Google Shape;341;p58"/>
          <p:cNvSpPr txBox="1">
            <a:spLocks/>
          </p:cNvSpPr>
          <p:nvPr/>
        </p:nvSpPr>
        <p:spPr>
          <a:xfrm rot="16200000">
            <a:off x="-1488205" y="4633163"/>
            <a:ext cx="3715638" cy="5409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4000" b="1" smtClean="0">
                <a:solidFill>
                  <a:srgbClr val="EAA59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How</a:t>
            </a:r>
            <a:r>
              <a:rPr lang="en-US" sz="4000" b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smtClean="0">
                <a:solidFill>
                  <a:srgbClr val="FDF1B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Do</a:t>
            </a:r>
            <a:r>
              <a:rPr lang="en-US" sz="4000" b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smtClean="0">
                <a:solidFill>
                  <a:srgbClr val="B7BED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I</a:t>
            </a:r>
            <a:r>
              <a:rPr lang="en-US" sz="4000" b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smtClean="0">
                <a:solidFill>
                  <a:srgbClr val="CDE2E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Look</a:t>
            </a:r>
            <a:endParaRPr lang="en-US" sz="4000" b="1" dirty="0">
              <a:solidFill>
                <a:srgbClr val="CDE2EB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CC박경리체" panose="02020503020101020101" pitchFamily="18" charset="-127"/>
              <a:ea typeface="KCC박경리체" panose="02020503020101020101" pitchFamily="18" charset="-127"/>
            </a:endParaRPr>
          </a:p>
        </p:txBody>
      </p:sp>
      <p:sp>
        <p:nvSpPr>
          <p:cNvPr id="24" name="Google Shape;341;p58"/>
          <p:cNvSpPr txBox="1">
            <a:spLocks/>
          </p:cNvSpPr>
          <p:nvPr/>
        </p:nvSpPr>
        <p:spPr>
          <a:xfrm rot="16200000">
            <a:off x="-622034" y="1170073"/>
            <a:ext cx="2165687" cy="320198"/>
          </a:xfrm>
          <a:prstGeom prst="rect">
            <a:avLst/>
          </a:prstGeom>
          <a:noFill/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01. 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프로젝트 소개</a:t>
            </a:r>
            <a:endParaRPr 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77887" y="3527481"/>
            <a:ext cx="1675631" cy="445199"/>
          </a:xfrm>
          <a:prstGeom prst="roundRect">
            <a:avLst/>
          </a:prstGeom>
          <a:solidFill>
            <a:srgbClr val="FDF1BB"/>
          </a:solidFill>
          <a:ln>
            <a:solidFill>
              <a:srgbClr val="FDF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420385" y="1996328"/>
            <a:ext cx="1390792" cy="1390792"/>
          </a:xfrm>
          <a:prstGeom prst="ellipse">
            <a:avLst/>
          </a:prstGeom>
          <a:solidFill>
            <a:schemeClr val="bg1"/>
          </a:solidFill>
          <a:ln w="101600">
            <a:solidFill>
              <a:srgbClr val="FDF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41;p58"/>
          <p:cNvSpPr txBox="1">
            <a:spLocks/>
          </p:cNvSpPr>
          <p:nvPr/>
        </p:nvSpPr>
        <p:spPr>
          <a:xfrm>
            <a:off x="1349144" y="3590059"/>
            <a:ext cx="1533115" cy="32004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>
                <a:solidFill>
                  <a:schemeClr val="accent3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옷장 관리 서비스</a:t>
            </a:r>
            <a:endParaRPr lang="ko-KR" altLang="en-US" sz="1500" dirty="0">
              <a:solidFill>
                <a:schemeClr val="accent3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835671" y="5706099"/>
            <a:ext cx="9005104" cy="735079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Google Shape;341;p58"/>
          <p:cNvSpPr txBox="1">
            <a:spLocks/>
          </p:cNvSpPr>
          <p:nvPr/>
        </p:nvSpPr>
        <p:spPr>
          <a:xfrm>
            <a:off x="2738199" y="5801266"/>
            <a:ext cx="7424637" cy="4663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안보이는 옷 찾으려고 </a:t>
            </a:r>
            <a:r>
              <a:rPr lang="ko-KR" altLang="en-US" sz="3200" dirty="0" err="1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시간쓰지</a:t>
            </a:r>
            <a:r>
              <a:rPr lang="ko-KR" altLang="en-US" sz="32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마세요 </a:t>
            </a:r>
            <a:r>
              <a:rPr lang="en-US" altLang="ko-KR" sz="32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sym typeface="Wingdings" panose="05000000000000000000" pitchFamily="2" charset="2"/>
              </a:rPr>
              <a:t></a:t>
            </a:r>
            <a:endParaRPr lang="ko-KR" altLang="en-US" sz="32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2" name="Picture 6" descr="Closet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282" y="2246509"/>
            <a:ext cx="874840" cy="87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660" y="395152"/>
            <a:ext cx="6397016" cy="517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3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968191" y="2968190"/>
            <a:ext cx="6858002" cy="921621"/>
          </a:xfrm>
          <a:prstGeom prst="rect">
            <a:avLst/>
          </a:prstGeom>
        </p:spPr>
      </p:pic>
      <p:sp>
        <p:nvSpPr>
          <p:cNvPr id="19" name="Google Shape;341;p58"/>
          <p:cNvSpPr txBox="1">
            <a:spLocks/>
          </p:cNvSpPr>
          <p:nvPr/>
        </p:nvSpPr>
        <p:spPr>
          <a:xfrm rot="16200000">
            <a:off x="-1488205" y="4633163"/>
            <a:ext cx="3715638" cy="5409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4000" b="1" smtClean="0">
                <a:solidFill>
                  <a:srgbClr val="EAA59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How</a:t>
            </a:r>
            <a:r>
              <a:rPr lang="en-US" sz="4000" b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smtClean="0">
                <a:solidFill>
                  <a:srgbClr val="FDF1B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Do</a:t>
            </a:r>
            <a:r>
              <a:rPr lang="en-US" sz="4000" b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smtClean="0">
                <a:solidFill>
                  <a:srgbClr val="B7BED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I</a:t>
            </a:r>
            <a:r>
              <a:rPr lang="en-US" sz="4000" b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smtClean="0">
                <a:solidFill>
                  <a:srgbClr val="CDE2E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Look</a:t>
            </a:r>
            <a:endParaRPr lang="en-US" sz="4000" b="1" dirty="0">
              <a:solidFill>
                <a:srgbClr val="CDE2EB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CC박경리체" panose="02020503020101020101" pitchFamily="18" charset="-127"/>
              <a:ea typeface="KCC박경리체" panose="02020503020101020101" pitchFamily="18" charset="-127"/>
            </a:endParaRPr>
          </a:p>
        </p:txBody>
      </p:sp>
      <p:sp>
        <p:nvSpPr>
          <p:cNvPr id="24" name="Google Shape;341;p58"/>
          <p:cNvSpPr txBox="1">
            <a:spLocks/>
          </p:cNvSpPr>
          <p:nvPr/>
        </p:nvSpPr>
        <p:spPr>
          <a:xfrm rot="16200000">
            <a:off x="-622034" y="1170073"/>
            <a:ext cx="2165687" cy="320198"/>
          </a:xfrm>
          <a:prstGeom prst="rect">
            <a:avLst/>
          </a:prstGeom>
          <a:noFill/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01. 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프로젝트 소개</a:t>
            </a:r>
            <a:endParaRPr 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77887" y="3527481"/>
            <a:ext cx="1675631" cy="445199"/>
          </a:xfrm>
          <a:prstGeom prst="roundRect">
            <a:avLst/>
          </a:prstGeom>
          <a:solidFill>
            <a:srgbClr val="FDF1BB"/>
          </a:solidFill>
          <a:ln>
            <a:solidFill>
              <a:srgbClr val="FDF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368442" y="1789936"/>
            <a:ext cx="1390792" cy="1390792"/>
          </a:xfrm>
          <a:prstGeom prst="ellipse">
            <a:avLst/>
          </a:prstGeom>
          <a:solidFill>
            <a:schemeClr val="bg1"/>
          </a:solidFill>
          <a:ln w="101600">
            <a:solidFill>
              <a:srgbClr val="FDF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41;p58"/>
          <p:cNvSpPr txBox="1">
            <a:spLocks/>
          </p:cNvSpPr>
          <p:nvPr/>
        </p:nvSpPr>
        <p:spPr>
          <a:xfrm>
            <a:off x="1360762" y="3567374"/>
            <a:ext cx="1509880" cy="32004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>
                <a:solidFill>
                  <a:schemeClr val="accent3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스트리밍 서비스</a:t>
            </a:r>
            <a:endParaRPr lang="ko-KR" altLang="en-US" sz="1500" dirty="0">
              <a:solidFill>
                <a:schemeClr val="accent3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835671" y="5706099"/>
            <a:ext cx="9005104" cy="735079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Google Shape;341;p58"/>
          <p:cNvSpPr txBox="1">
            <a:spLocks/>
          </p:cNvSpPr>
          <p:nvPr/>
        </p:nvSpPr>
        <p:spPr>
          <a:xfrm>
            <a:off x="2378769" y="5791473"/>
            <a:ext cx="7918907" cy="5411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고민되는 오늘의 룩 조언자들과 함께해요 </a:t>
            </a:r>
            <a:r>
              <a:rPr lang="en-US" altLang="ko-KR" sz="32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sym typeface="Wingdings" panose="05000000000000000000" pitchFamily="2" charset="2"/>
              </a:rPr>
              <a:t></a:t>
            </a:r>
            <a:endParaRPr lang="ko-KR" altLang="en-US" sz="32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3" name="Picture 4" descr="Live streaming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951" y="1970929"/>
            <a:ext cx="935810" cy="93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9957" y="658581"/>
            <a:ext cx="8505209" cy="4119154"/>
          </a:xfrm>
          <a:prstGeom prst="rect">
            <a:avLst/>
          </a:prstGeom>
        </p:spPr>
      </p:pic>
      <p:sp>
        <p:nvSpPr>
          <p:cNvPr id="15" name="Google Shape;341;p58"/>
          <p:cNvSpPr txBox="1">
            <a:spLocks/>
          </p:cNvSpPr>
          <p:nvPr/>
        </p:nvSpPr>
        <p:spPr>
          <a:xfrm>
            <a:off x="3381849" y="5024618"/>
            <a:ext cx="5808860" cy="2282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오직 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HOW DO I LOOK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에서만 제공되는 서비스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22" name="Picture 4" descr="https://o.remove.bg/downloads/590fa4e3-96eb-4189-a1bc-44ddf5e35dc2/image-removebg-previe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868" y="4682902"/>
            <a:ext cx="796559" cy="79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968191" y="2968190"/>
            <a:ext cx="6858002" cy="921621"/>
          </a:xfrm>
          <a:prstGeom prst="rect">
            <a:avLst/>
          </a:prstGeom>
        </p:spPr>
      </p:pic>
      <p:sp>
        <p:nvSpPr>
          <p:cNvPr id="19" name="Google Shape;341;p58"/>
          <p:cNvSpPr txBox="1">
            <a:spLocks/>
          </p:cNvSpPr>
          <p:nvPr/>
        </p:nvSpPr>
        <p:spPr>
          <a:xfrm rot="16200000">
            <a:off x="-1488205" y="4633163"/>
            <a:ext cx="3715638" cy="5409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4000" b="1" dirty="0" smtClean="0">
                <a:solidFill>
                  <a:srgbClr val="EAA59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How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FDF1B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Do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B7BED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I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 </a:t>
            </a:r>
            <a:r>
              <a:rPr lang="en-US" sz="4000" b="1" dirty="0" smtClean="0">
                <a:solidFill>
                  <a:srgbClr val="CDE2E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CC박경리체" panose="02020503020101020101" pitchFamily="18" charset="-127"/>
                <a:ea typeface="KCC박경리체" panose="02020503020101020101" pitchFamily="18" charset="-127"/>
              </a:rPr>
              <a:t>Look</a:t>
            </a:r>
            <a:endParaRPr lang="en-US" sz="4000" b="1" dirty="0">
              <a:solidFill>
                <a:srgbClr val="CDE2EB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CC박경리체" panose="02020503020101020101" pitchFamily="18" charset="-127"/>
              <a:ea typeface="KCC박경리체" panose="02020503020101020101" pitchFamily="18" charset="-127"/>
            </a:endParaRPr>
          </a:p>
        </p:txBody>
      </p:sp>
      <p:sp>
        <p:nvSpPr>
          <p:cNvPr id="24" name="Google Shape;341;p58"/>
          <p:cNvSpPr txBox="1">
            <a:spLocks/>
          </p:cNvSpPr>
          <p:nvPr/>
        </p:nvSpPr>
        <p:spPr>
          <a:xfrm rot="16200000">
            <a:off x="-622034" y="1170073"/>
            <a:ext cx="2165687" cy="320198"/>
          </a:xfrm>
          <a:prstGeom prst="rect">
            <a:avLst/>
          </a:prstGeom>
          <a:noFill/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01. </a:t>
            </a:r>
            <a:r>
              <a:rPr lang="ko-KR" altLang="en-US" sz="20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프로젝트 소개</a:t>
            </a:r>
            <a:endParaRPr 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75850"/>
          <a:stretch/>
        </p:blipFill>
        <p:spPr>
          <a:xfrm>
            <a:off x="9711183" y="723342"/>
            <a:ext cx="1976819" cy="39643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8365" y="723342"/>
            <a:ext cx="1962835" cy="3964326"/>
          </a:xfrm>
          <a:prstGeom prst="rect">
            <a:avLst/>
          </a:prstGeom>
        </p:spPr>
      </p:pic>
      <p:pic>
        <p:nvPicPr>
          <p:cNvPr id="16" name="Picture 4" descr="Java로 AWS s3에 간단히 file write하기(hadoop-aws 라이브러리 사용, NativeS3FileSystem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70" y="5159974"/>
            <a:ext cx="1625288" cy="112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341;p58"/>
          <p:cNvSpPr txBox="1">
            <a:spLocks/>
          </p:cNvSpPr>
          <p:nvPr/>
        </p:nvSpPr>
        <p:spPr>
          <a:xfrm>
            <a:off x="6235171" y="4790109"/>
            <a:ext cx="1625288" cy="3685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데이터 저장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8" name="Google Shape;341;p58"/>
          <p:cNvSpPr txBox="1">
            <a:spLocks/>
          </p:cNvSpPr>
          <p:nvPr/>
        </p:nvSpPr>
        <p:spPr>
          <a:xfrm>
            <a:off x="6370229" y="6267601"/>
            <a:ext cx="1355169" cy="3685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sz="15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S3</a:t>
            </a:r>
            <a:endParaRPr lang="ko-KR" altLang="en-US" sz="1500" dirty="0">
              <a:solidFill>
                <a:schemeClr val="bg2">
                  <a:lumMod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3" name="Google Shape;341;p58"/>
          <p:cNvSpPr txBox="1">
            <a:spLocks/>
          </p:cNvSpPr>
          <p:nvPr/>
        </p:nvSpPr>
        <p:spPr>
          <a:xfrm>
            <a:off x="3998230" y="6100390"/>
            <a:ext cx="1526921" cy="3685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데이터 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수집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7"/>
          <a:srcRect l="1666" t="1485" r="62012" b="2770"/>
          <a:stretch/>
        </p:blipFill>
        <p:spPr>
          <a:xfrm>
            <a:off x="3150406" y="471267"/>
            <a:ext cx="2926080" cy="421640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2332" y="2306267"/>
            <a:ext cx="3404540" cy="2755017"/>
          </a:xfrm>
          <a:prstGeom prst="rect">
            <a:avLst/>
          </a:prstGeom>
        </p:spPr>
      </p:pic>
      <p:cxnSp>
        <p:nvCxnSpPr>
          <p:cNvPr id="22" name="꺾인 연결선 21"/>
          <p:cNvCxnSpPr/>
          <p:nvPr/>
        </p:nvCxnSpPr>
        <p:spPr>
          <a:xfrm rot="16200000" flipH="1">
            <a:off x="4417399" y="4440835"/>
            <a:ext cx="688584" cy="2198878"/>
          </a:xfrm>
          <a:prstGeom prst="bentConnector2">
            <a:avLst/>
          </a:prstGeom>
          <a:ln w="63500">
            <a:solidFill>
              <a:srgbClr val="ECB2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/>
          <p:nvPr/>
        </p:nvCxnSpPr>
        <p:spPr>
          <a:xfrm flipV="1">
            <a:off x="7732148" y="5158675"/>
            <a:ext cx="2240592" cy="688584"/>
          </a:xfrm>
          <a:prstGeom prst="bentConnector2">
            <a:avLst/>
          </a:prstGeom>
          <a:ln w="63500">
            <a:solidFill>
              <a:srgbClr val="ECB2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341;p58"/>
          <p:cNvSpPr txBox="1">
            <a:spLocks/>
          </p:cNvSpPr>
          <p:nvPr/>
        </p:nvSpPr>
        <p:spPr>
          <a:xfrm>
            <a:off x="8065963" y="5353757"/>
            <a:ext cx="1625288" cy="3685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데이터 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활용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cxnSp>
        <p:nvCxnSpPr>
          <p:cNvPr id="33" name="꺾인 연결선 32"/>
          <p:cNvCxnSpPr/>
          <p:nvPr/>
        </p:nvCxnSpPr>
        <p:spPr>
          <a:xfrm rot="10800000" flipV="1">
            <a:off x="5619702" y="2859849"/>
            <a:ext cx="2240756" cy="1"/>
          </a:xfrm>
          <a:prstGeom prst="bentConnector3">
            <a:avLst>
              <a:gd name="adj1" fmla="val 50000"/>
            </a:avLst>
          </a:prstGeom>
          <a:ln w="63500">
            <a:solidFill>
              <a:srgbClr val="ECB2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341;p58"/>
          <p:cNvSpPr txBox="1">
            <a:spLocks/>
          </p:cNvSpPr>
          <p:nvPr/>
        </p:nvSpPr>
        <p:spPr>
          <a:xfrm>
            <a:off x="5938160" y="2413016"/>
            <a:ext cx="1625288" cy="3685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유저 유입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107700" y="323841"/>
            <a:ext cx="2835506" cy="472781"/>
          </a:xfrm>
          <a:prstGeom prst="roundRect">
            <a:avLst>
              <a:gd name="adj" fmla="val 50000"/>
            </a:avLst>
          </a:prstGeom>
          <a:solidFill>
            <a:srgbClr val="EAA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Google Shape;341;p58"/>
          <p:cNvSpPr txBox="1">
            <a:spLocks/>
          </p:cNvSpPr>
          <p:nvPr/>
        </p:nvSpPr>
        <p:spPr>
          <a:xfrm>
            <a:off x="1195827" y="255443"/>
            <a:ext cx="2706311" cy="5411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데이터 시너지</a:t>
            </a:r>
            <a:endParaRPr lang="ko-KR" altLang="en-US" sz="32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78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A59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384</Words>
  <Application>Microsoft Office PowerPoint</Application>
  <PresentationFormat>와이드스크린</PresentationFormat>
  <Paragraphs>144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KCC박경리체</vt:lpstr>
      <vt:lpstr>SB 어그로 Medium</vt:lpstr>
      <vt:lpstr>Wingdings</vt:lpstr>
      <vt:lpstr>맑은 고딕</vt:lpstr>
      <vt:lpstr>SB 어그로 Bold</vt:lpstr>
      <vt:lpstr>Arial</vt:lpstr>
      <vt:lpstr>Office 테마</vt:lpstr>
      <vt:lpstr>How Do I Look</vt:lpstr>
      <vt:lpstr>PowerPoint 프레젠테이션</vt:lpstr>
      <vt:lpstr>PowerPoint 프레젠테이션</vt:lpstr>
      <vt:lpstr>How Do I Look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How Do I 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I Look</dc:title>
  <dc:creator>SSAFY</dc:creator>
  <cp:lastModifiedBy>SSAFY</cp:lastModifiedBy>
  <cp:revision>85</cp:revision>
  <dcterms:created xsi:type="dcterms:W3CDTF">2023-08-17T14:54:05Z</dcterms:created>
  <dcterms:modified xsi:type="dcterms:W3CDTF">2023-08-17T21:53:35Z</dcterms:modified>
</cp:coreProperties>
</file>